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75" r:id="rId5"/>
    <p:sldId id="420" r:id="rId6"/>
    <p:sldId id="347" r:id="rId7"/>
    <p:sldId id="345" r:id="rId8"/>
    <p:sldId id="351" r:id="rId9"/>
    <p:sldId id="419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8D507-4DE9-421E-8820-94FEBC54EF59}">
          <p14:sldIdLst>
            <p14:sldId id="375"/>
            <p14:sldId id="420"/>
            <p14:sldId id="347"/>
            <p14:sldId id="345"/>
            <p14:sldId id="351"/>
            <p14:sldId id="419"/>
          </p14:sldIdLst>
        </p14:section>
        <p14:section name="Untitled Section" id="{0DB7C3DC-A225-440F-8B20-62208498815F}">
          <p14:sldIdLst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316507-DCDD-01CB-CA02-C2512961B3EC}" name="Sally Brunton" initials="SB" userId="S::sbrunton_nathaninc.com#ext#@investsalone.com::d1a7de0e-e8e1-4ae2-877c-1ade18cc0c44" providerId="AD"/>
  <p188:author id="{5FC7A120-9263-CCC8-F354-E4CD270592AE}" name="Chukwu-Emeka  Chikezie" initials="CEC" userId="S::cechikezie@investsalone.com::4a0fdba8-171d-4b1b-85d1-9c6511e65feb" providerId="AD"/>
  <p188:author id="{D85EA941-655F-021C-1F6A-298553CA5E5C}" name="Pooja Melwani (Contractor)" initials="P(" userId="S::pooja.melwani_investsalone.com#ext#@investsalone.onmicrosoft.com::7841c606-53b6-451d-9ac3-9ce9ed34cc20" providerId="AD"/>
  <p188:author id="{098CDB89-68CF-FD54-AB31-0D3BEF1930E9}" name="John Wearing" initials="JW" userId="S::jwearing@investsalone.com::50c67747-e078-449d-9ad5-7f5460b28c62" providerId="AD"/>
  <p188:author id="{C7E26BC1-CBC9-A4FE-DD4F-8E00850402F5}" name="Enrico Paul Neumann" initials="EPN" userId="S::PNeumann@nathaninc.com::ca5abc16-594e-497a-8357-bccfb8046fc5" providerId="AD"/>
  <p188:author id="{661B97D6-2B93-6EB2-40E3-CF56DAC08EB2}" name="Allie DeJongh" initials="AD" userId="S::ADeJongh@nathaninc.com::95a5b3ed-bca2-45f2-b83e-943d204014eb" providerId="AD"/>
  <p188:author id="{9D77DBFA-D745-912A-D7CD-515166199E67}" name="Georgina Laverse" initials="GL" userId="S::glaverse@investsalone.com::4ebdfdfc-6d88-4617-8ac8-b2bc110af71f" providerId="AD"/>
  <p188:author id="{A2A902FB-41CF-7DC8-3DB6-0D1A86EAC37E}" name="Sally Brunton" initials="SB" userId="S::SBrunton@nathaninc.com::771ceaf2-fbaf-4ad3-b7c3-f7d82a7003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kwu-Emeka  Chikezie" initials="CC" lastIdx="36" clrIdx="0">
    <p:extLst>
      <p:ext uri="{19B8F6BF-5375-455C-9EA6-DF929625EA0E}">
        <p15:presenceInfo xmlns:p15="http://schemas.microsoft.com/office/powerpoint/2012/main" userId="S::cechikezie@investsalone.com::4a0fdba8-171d-4b1b-85d1-9c6511e65feb" providerId="AD"/>
      </p:ext>
    </p:extLst>
  </p:cmAuthor>
  <p:cmAuthor id="2" name="Camila Studart" initials="CS" lastIdx="15" clrIdx="1">
    <p:extLst>
      <p:ext uri="{19B8F6BF-5375-455C-9EA6-DF929625EA0E}">
        <p15:presenceInfo xmlns:p15="http://schemas.microsoft.com/office/powerpoint/2012/main" userId="S::CStudart@nathaninc.com::bf37044b-8dae-4d2c-ae26-77b63ebe9dd1" providerId="AD"/>
      </p:ext>
    </p:extLst>
  </p:cmAuthor>
  <p:cmAuthor id="3" name="Ana Guber" initials="AG" lastIdx="1" clrIdx="2">
    <p:extLst>
      <p:ext uri="{19B8F6BF-5375-455C-9EA6-DF929625EA0E}">
        <p15:presenceInfo xmlns:p15="http://schemas.microsoft.com/office/powerpoint/2012/main" userId="S::aguber_nathaninc.com#ext#@investsalone.com::e11dc966-5d9c-4441-a3f8-37adce71c794" providerId="AD"/>
      </p:ext>
    </p:extLst>
  </p:cmAuthor>
  <p:cmAuthor id="4" name="Sarah Cobley" initials="SC" lastIdx="1" clrIdx="3">
    <p:extLst>
      <p:ext uri="{19B8F6BF-5375-455C-9EA6-DF929625EA0E}">
        <p15:presenceInfo xmlns:p15="http://schemas.microsoft.com/office/powerpoint/2012/main" userId="S::SCobley@nathaninc.com::e6b14eb7-cd64-4857-a4ea-92d17fa30ce0" providerId="AD"/>
      </p:ext>
    </p:extLst>
  </p:cmAuthor>
  <p:cmAuthor id="5" name="Mark" initials="M" lastIdx="3" clrIdx="4">
    <p:extLst>
      <p:ext uri="{19B8F6BF-5375-455C-9EA6-DF929625EA0E}">
        <p15:presenceInfo xmlns:p15="http://schemas.microsoft.com/office/powerpoint/2012/main" userId="Mark" providerId="None"/>
      </p:ext>
    </p:extLst>
  </p:cmAuthor>
  <p:cmAuthor id="6" name="John Wearing" initials="JW" lastIdx="2" clrIdx="5">
    <p:extLst>
      <p:ext uri="{19B8F6BF-5375-455C-9EA6-DF929625EA0E}">
        <p15:presenceInfo xmlns:p15="http://schemas.microsoft.com/office/powerpoint/2012/main" userId="S::jwearing@investsalone.com::50c67747-e078-449d-9ad5-7f5460b28c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231"/>
    <a:srgbClr val="DBF0F3"/>
    <a:srgbClr val="0E8282"/>
    <a:srgbClr val="0073C6"/>
    <a:srgbClr val="45721F"/>
    <a:srgbClr val="19B436"/>
    <a:srgbClr val="31B6D0"/>
    <a:srgbClr val="1CB439"/>
    <a:srgbClr val="7FE392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02D8D1-77D9-D430-D1D9-F7C68895E7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7F71D-D5B5-17DD-77AD-9D97E46F0E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BCB1B-1173-49E9-A511-45C479FC13DD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A5819-5442-F3B8-2BBC-38EE69CD8B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55FCE-F66D-099C-12A3-2384764FA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0D348-A127-41BE-B8FD-A3C09547E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1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8D24B-ED4D-48B7-ADD0-73035788573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4FA3F-941C-438B-878C-8E188A9F9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5E0B-1F6A-45F7-9A97-CC41B2579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44654"/>
            <a:ext cx="9144000" cy="150812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73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Insert presentation title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D6588-D50D-431A-9F9B-60335F42B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3443"/>
            <a:ext cx="9144000" cy="769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1CB4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B18D9BA-73C3-54D7-3984-8437D3A71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6FA2B3-12A3-8711-B238-B6F625CE4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66A200-8B79-7A1A-2BC3-E98206D9E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6349" y="4305288"/>
            <a:ext cx="2019301" cy="428628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0E8282"/>
                </a:solidFill>
              </a:defRPr>
            </a:lvl1pPr>
          </a:lstStyle>
          <a:p>
            <a:pPr lvl="0"/>
            <a:r>
              <a:rPr lang="en-US"/>
              <a:t>Add date here</a:t>
            </a:r>
            <a:endParaRPr lang="en-GB"/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27DBED5F-7C2F-B900-2018-2917A1C19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of text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C7E19-BE02-4CD3-B119-9C45D45C16A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872359"/>
            <a:ext cx="9372600" cy="545511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rgbClr val="1CB4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CD29A-096D-489A-8C37-39E8C41D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8171"/>
            <a:ext cx="10515600" cy="431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71B1F8D-CC90-DDD4-BB20-BFE5B82C9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C004E8-6AFE-F6AA-DC13-D7D9D805C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86717"/>
            <a:ext cx="9372600" cy="378275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One column of text and subheading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D1C87B-1CF8-DFD2-BD89-757A868033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6AA9DBFF-06DB-ADA9-CEF1-C33A76147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35B9D6E-4D93-B772-69C5-A0AE260D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8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9252CD-271B-493F-A1E8-1E5860F259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385888"/>
            <a:ext cx="10515600" cy="46910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359CD12-3AD5-3BE4-54FA-A49F4A3F6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C9564B-8426-9078-B706-C128DEA06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8483"/>
            <a:ext cx="9372600" cy="414743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Photo slide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2CCF4-FF17-348A-383E-83DE4C69A4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5F17114D-C5A6-7BDE-FFC6-D5482576C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39FB4B8-C3D3-B291-750C-74553DE1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8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1CDF0-C6B5-4EC2-9146-DF30555F9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1881"/>
            <a:ext cx="5181600" cy="4636490"/>
          </a:xfrm>
        </p:spPr>
        <p:txBody>
          <a:bodyPr/>
          <a:lstStyle>
            <a:lvl2pPr marL="800100" indent="-357188">
              <a:buFont typeface="Calibri" panose="020F0502020204030204" pitchFamily="34" charset="0"/>
              <a:buChar char="–"/>
              <a:defRPr/>
            </a:lvl2pPr>
            <a:lvl3pPr marL="1257300" indent="-357188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D810B-E5F5-49E8-A870-0CAFC37A3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1881"/>
            <a:ext cx="5181600" cy="4636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7EF7A3B-C0A8-142D-E8E6-B8C90958E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6E5806-BB93-F451-86E2-CCF562349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0045"/>
            <a:ext cx="9372600" cy="391618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Two columns of text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FF690-8D09-C865-12FF-46A5950105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BD3B9B92-B998-8C4C-1E7C-536444316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066D9-6BE2-566A-2D3A-4A60FE9E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9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text and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C7E19-BE02-4CD3-B119-9C45D45C16A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256263"/>
            <a:ext cx="5157787" cy="549276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rgbClr val="1CB4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subheading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CD29A-096D-489A-8C37-39E8C41D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33791"/>
            <a:ext cx="5157787" cy="4298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8567F-5C34-4FAB-A72D-B5B6002EE0F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256263"/>
            <a:ext cx="5183188" cy="549276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rgbClr val="1CB4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subheading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2A2B7-9363-4976-AB16-B44561D9D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833791"/>
            <a:ext cx="5183188" cy="4298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71B1F8D-CC90-DDD4-BB20-BFE5B82C9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5E6D944-0D26-C5CA-7F56-F3C55BE59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6256"/>
            <a:ext cx="9372600" cy="419196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Two columns of text and subheadings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D16B8B-E375-4D45-B5F6-1D1D1D5283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E560A52D-C7D8-A079-224E-E79FD2EA2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F6367B80-82F0-E94D-02F9-60958701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76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of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1CDF0-C6B5-4EC2-9146-DF30555F9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0175"/>
            <a:ext cx="5181600" cy="477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285F32-6035-6499-AE0D-883DCC9FB2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1400175"/>
            <a:ext cx="5181600" cy="4776788"/>
          </a:xfrm>
          <a:prstGeom prst="round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9D25A25-9336-ADBF-FB22-B821F6BA4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9CEA089-EFCB-A7D6-2671-933F5F456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443"/>
            <a:ext cx="9372600" cy="378822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One column of text and image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58D564-4D61-4FB4-D263-17D57BD79F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31CF42C1-4389-713F-9FE0-661B80FC4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32AF53F2-F1A0-5513-F98E-388773F8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65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of text and 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4E0FA1B-312B-82E7-D43D-7605A030E6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421" y="1446606"/>
            <a:ext cx="4818263" cy="4821676"/>
          </a:xfrm>
          <a:custGeom>
            <a:avLst/>
            <a:gdLst>
              <a:gd name="connsiteX0" fmla="*/ 1114175 w 4922057"/>
              <a:gd name="connsiteY0" fmla="*/ 3574216 h 4925544"/>
              <a:gd name="connsiteX1" fmla="*/ 1270786 w 4922057"/>
              <a:gd name="connsiteY1" fmla="*/ 3574216 h 4925544"/>
              <a:gd name="connsiteX2" fmla="*/ 1440821 w 4922057"/>
              <a:gd name="connsiteY2" fmla="*/ 3574216 h 4925544"/>
              <a:gd name="connsiteX3" fmla="*/ 1601906 w 4922057"/>
              <a:gd name="connsiteY3" fmla="*/ 3583165 h 4925544"/>
              <a:gd name="connsiteX4" fmla="*/ 1776415 w 4922057"/>
              <a:gd name="connsiteY4" fmla="*/ 3592114 h 4925544"/>
              <a:gd name="connsiteX5" fmla="*/ 1941976 w 4922057"/>
              <a:gd name="connsiteY5" fmla="*/ 3618961 h 4925544"/>
              <a:gd name="connsiteX6" fmla="*/ 2116485 w 4922057"/>
              <a:gd name="connsiteY6" fmla="*/ 3645809 h 4925544"/>
              <a:gd name="connsiteX7" fmla="*/ 2295469 w 4922057"/>
              <a:gd name="connsiteY7" fmla="*/ 3677132 h 4925544"/>
              <a:gd name="connsiteX8" fmla="*/ 2465503 w 4922057"/>
              <a:gd name="connsiteY8" fmla="*/ 3712928 h 4925544"/>
              <a:gd name="connsiteX9" fmla="*/ 2626589 w 4922057"/>
              <a:gd name="connsiteY9" fmla="*/ 3757674 h 4925544"/>
              <a:gd name="connsiteX10" fmla="*/ 2796624 w 4922057"/>
              <a:gd name="connsiteY10" fmla="*/ 3797945 h 4925544"/>
              <a:gd name="connsiteX11" fmla="*/ 2944285 w 4922057"/>
              <a:gd name="connsiteY11" fmla="*/ 3829268 h 4925544"/>
              <a:gd name="connsiteX12" fmla="*/ 3109846 w 4922057"/>
              <a:gd name="connsiteY12" fmla="*/ 3856115 h 4925544"/>
              <a:gd name="connsiteX13" fmla="*/ 3239609 w 4922057"/>
              <a:gd name="connsiteY13" fmla="*/ 3878488 h 4925544"/>
              <a:gd name="connsiteX14" fmla="*/ 3378321 w 4922057"/>
              <a:gd name="connsiteY14" fmla="*/ 3891912 h 4925544"/>
              <a:gd name="connsiteX15" fmla="*/ 3557305 w 4922057"/>
              <a:gd name="connsiteY15" fmla="*/ 3905336 h 4925544"/>
              <a:gd name="connsiteX16" fmla="*/ 3722865 w 4922057"/>
              <a:gd name="connsiteY16" fmla="*/ 3909810 h 4925544"/>
              <a:gd name="connsiteX17" fmla="*/ 3861578 w 4922057"/>
              <a:gd name="connsiteY17" fmla="*/ 3905336 h 4925544"/>
              <a:gd name="connsiteX18" fmla="*/ 4009239 w 4922057"/>
              <a:gd name="connsiteY18" fmla="*/ 3896387 h 4925544"/>
              <a:gd name="connsiteX19" fmla="*/ 4179274 w 4922057"/>
              <a:gd name="connsiteY19" fmla="*/ 3874013 h 4925544"/>
              <a:gd name="connsiteX20" fmla="*/ 4358258 w 4922057"/>
              <a:gd name="connsiteY20" fmla="*/ 3842691 h 4925544"/>
              <a:gd name="connsiteX21" fmla="*/ 4470123 w 4922057"/>
              <a:gd name="connsiteY21" fmla="*/ 3811369 h 4925544"/>
              <a:gd name="connsiteX22" fmla="*/ 4532767 w 4922057"/>
              <a:gd name="connsiteY22" fmla="*/ 3784522 h 4925544"/>
              <a:gd name="connsiteX23" fmla="*/ 4474597 w 4922057"/>
              <a:gd name="connsiteY23" fmla="*/ 3874013 h 4925544"/>
              <a:gd name="connsiteX24" fmla="*/ 4349309 w 4922057"/>
              <a:gd name="connsiteY24" fmla="*/ 4035099 h 4925544"/>
              <a:gd name="connsiteX25" fmla="*/ 4246393 w 4922057"/>
              <a:gd name="connsiteY25" fmla="*/ 4142489 h 4925544"/>
              <a:gd name="connsiteX26" fmla="*/ 4053985 w 4922057"/>
              <a:gd name="connsiteY26" fmla="*/ 4334897 h 4925544"/>
              <a:gd name="connsiteX27" fmla="*/ 3915273 w 4922057"/>
              <a:gd name="connsiteY27" fmla="*/ 4442288 h 4925544"/>
              <a:gd name="connsiteX28" fmla="*/ 3754187 w 4922057"/>
              <a:gd name="connsiteY28" fmla="*/ 4545203 h 4925544"/>
              <a:gd name="connsiteX29" fmla="*/ 3543881 w 4922057"/>
              <a:gd name="connsiteY29" fmla="*/ 4657069 h 4925544"/>
              <a:gd name="connsiteX30" fmla="*/ 3329101 w 4922057"/>
              <a:gd name="connsiteY30" fmla="*/ 4759984 h 4925544"/>
              <a:gd name="connsiteX31" fmla="*/ 3096421 w 4922057"/>
              <a:gd name="connsiteY31" fmla="*/ 4831578 h 4925544"/>
              <a:gd name="connsiteX32" fmla="*/ 2877166 w 4922057"/>
              <a:gd name="connsiteY32" fmla="*/ 4885273 h 4925544"/>
              <a:gd name="connsiteX33" fmla="*/ 2716081 w 4922057"/>
              <a:gd name="connsiteY33" fmla="*/ 4912120 h 4925544"/>
              <a:gd name="connsiteX34" fmla="*/ 2541572 w 4922057"/>
              <a:gd name="connsiteY34" fmla="*/ 4921069 h 4925544"/>
              <a:gd name="connsiteX35" fmla="*/ 2358113 w 4922057"/>
              <a:gd name="connsiteY35" fmla="*/ 4925544 h 4925544"/>
              <a:gd name="connsiteX36" fmla="*/ 2174655 w 4922057"/>
              <a:gd name="connsiteY36" fmla="*/ 4912120 h 4925544"/>
              <a:gd name="connsiteX37" fmla="*/ 2022518 w 4922057"/>
              <a:gd name="connsiteY37" fmla="*/ 4885273 h 4925544"/>
              <a:gd name="connsiteX38" fmla="*/ 1865907 w 4922057"/>
              <a:gd name="connsiteY38" fmla="*/ 4849476 h 4925544"/>
              <a:gd name="connsiteX39" fmla="*/ 1686924 w 4922057"/>
              <a:gd name="connsiteY39" fmla="*/ 4795781 h 4925544"/>
              <a:gd name="connsiteX40" fmla="*/ 1498990 w 4922057"/>
              <a:gd name="connsiteY40" fmla="*/ 4724187 h 4925544"/>
              <a:gd name="connsiteX41" fmla="*/ 1369227 w 4922057"/>
              <a:gd name="connsiteY41" fmla="*/ 4670492 h 4925544"/>
              <a:gd name="connsiteX42" fmla="*/ 1190244 w 4922057"/>
              <a:gd name="connsiteY42" fmla="*/ 4558627 h 4925544"/>
              <a:gd name="connsiteX43" fmla="*/ 1100751 w 4922057"/>
              <a:gd name="connsiteY43" fmla="*/ 4500457 h 4925544"/>
              <a:gd name="connsiteX44" fmla="*/ 966513 w 4922057"/>
              <a:gd name="connsiteY44" fmla="*/ 4406491 h 4925544"/>
              <a:gd name="connsiteX45" fmla="*/ 832276 w 4922057"/>
              <a:gd name="connsiteY45" fmla="*/ 4290151 h 4925544"/>
              <a:gd name="connsiteX46" fmla="*/ 720411 w 4922057"/>
              <a:gd name="connsiteY46" fmla="*/ 4182761 h 4925544"/>
              <a:gd name="connsiteX47" fmla="*/ 613020 w 4922057"/>
              <a:gd name="connsiteY47" fmla="*/ 4061947 h 4925544"/>
              <a:gd name="connsiteX48" fmla="*/ 483257 w 4922057"/>
              <a:gd name="connsiteY48" fmla="*/ 3900861 h 4925544"/>
              <a:gd name="connsiteX49" fmla="*/ 357968 w 4922057"/>
              <a:gd name="connsiteY49" fmla="*/ 3721877 h 4925544"/>
              <a:gd name="connsiteX50" fmla="*/ 523529 w 4922057"/>
              <a:gd name="connsiteY50" fmla="*/ 3686080 h 4925544"/>
              <a:gd name="connsiteX51" fmla="*/ 675665 w 4922057"/>
              <a:gd name="connsiteY51" fmla="*/ 3645809 h 4925544"/>
              <a:gd name="connsiteX52" fmla="*/ 787529 w 4922057"/>
              <a:gd name="connsiteY52" fmla="*/ 3614487 h 4925544"/>
              <a:gd name="connsiteX53" fmla="*/ 885971 w 4922057"/>
              <a:gd name="connsiteY53" fmla="*/ 3596588 h 4925544"/>
              <a:gd name="connsiteX54" fmla="*/ 988886 w 4922057"/>
              <a:gd name="connsiteY54" fmla="*/ 3583165 h 4925544"/>
              <a:gd name="connsiteX55" fmla="*/ 4877311 w 4922057"/>
              <a:gd name="connsiteY55" fmla="*/ 2061802 h 4925544"/>
              <a:gd name="connsiteX56" fmla="*/ 4890735 w 4922057"/>
              <a:gd name="connsiteY56" fmla="*/ 2106547 h 4925544"/>
              <a:gd name="connsiteX57" fmla="*/ 4908633 w 4922057"/>
              <a:gd name="connsiteY57" fmla="*/ 2231836 h 4925544"/>
              <a:gd name="connsiteX58" fmla="*/ 4922057 w 4922057"/>
              <a:gd name="connsiteY58" fmla="*/ 2383973 h 4925544"/>
              <a:gd name="connsiteX59" fmla="*/ 4913108 w 4922057"/>
              <a:gd name="connsiteY59" fmla="*/ 2527160 h 4925544"/>
              <a:gd name="connsiteX60" fmla="*/ 4908633 w 4922057"/>
              <a:gd name="connsiteY60" fmla="*/ 2715092 h 4925544"/>
              <a:gd name="connsiteX61" fmla="*/ 4881786 w 4922057"/>
              <a:gd name="connsiteY61" fmla="*/ 2898551 h 4925544"/>
              <a:gd name="connsiteX62" fmla="*/ 4859413 w 4922057"/>
              <a:gd name="connsiteY62" fmla="*/ 3046213 h 4925544"/>
              <a:gd name="connsiteX63" fmla="*/ 4783345 w 4922057"/>
              <a:gd name="connsiteY63" fmla="*/ 3117807 h 4925544"/>
              <a:gd name="connsiteX64" fmla="*/ 4689379 w 4922057"/>
              <a:gd name="connsiteY64" fmla="*/ 3175976 h 4925544"/>
              <a:gd name="connsiteX65" fmla="*/ 4546191 w 4922057"/>
              <a:gd name="connsiteY65" fmla="*/ 3260994 h 4925544"/>
              <a:gd name="connsiteX66" fmla="*/ 4416427 w 4922057"/>
              <a:gd name="connsiteY66" fmla="*/ 3319163 h 4925544"/>
              <a:gd name="connsiteX67" fmla="*/ 4282190 w 4922057"/>
              <a:gd name="connsiteY67" fmla="*/ 3368384 h 4925544"/>
              <a:gd name="connsiteX68" fmla="*/ 4134528 w 4922057"/>
              <a:gd name="connsiteY68" fmla="*/ 3417604 h 4925544"/>
              <a:gd name="connsiteX69" fmla="*/ 3986867 w 4922057"/>
              <a:gd name="connsiteY69" fmla="*/ 3444452 h 4925544"/>
              <a:gd name="connsiteX70" fmla="*/ 3807883 w 4922057"/>
              <a:gd name="connsiteY70" fmla="*/ 3484723 h 4925544"/>
              <a:gd name="connsiteX71" fmla="*/ 3664695 w 4922057"/>
              <a:gd name="connsiteY71" fmla="*/ 3502622 h 4925544"/>
              <a:gd name="connsiteX72" fmla="*/ 3463339 w 4922057"/>
              <a:gd name="connsiteY72" fmla="*/ 3507097 h 4925544"/>
              <a:gd name="connsiteX73" fmla="*/ 3226185 w 4922057"/>
              <a:gd name="connsiteY73" fmla="*/ 3502622 h 4925544"/>
              <a:gd name="connsiteX74" fmla="*/ 3011404 w 4922057"/>
              <a:gd name="connsiteY74" fmla="*/ 3480249 h 4925544"/>
              <a:gd name="connsiteX75" fmla="*/ 2818997 w 4922057"/>
              <a:gd name="connsiteY75" fmla="*/ 3466825 h 4925544"/>
              <a:gd name="connsiteX76" fmla="*/ 2599741 w 4922057"/>
              <a:gd name="connsiteY76" fmla="*/ 3426554 h 4925544"/>
              <a:gd name="connsiteX77" fmla="*/ 2461029 w 4922057"/>
              <a:gd name="connsiteY77" fmla="*/ 3399706 h 4925544"/>
              <a:gd name="connsiteX78" fmla="*/ 2335740 w 4922057"/>
              <a:gd name="connsiteY78" fmla="*/ 3381807 h 4925544"/>
              <a:gd name="connsiteX79" fmla="*/ 2210451 w 4922057"/>
              <a:gd name="connsiteY79" fmla="*/ 3354960 h 4925544"/>
              <a:gd name="connsiteX80" fmla="*/ 2031467 w 4922057"/>
              <a:gd name="connsiteY80" fmla="*/ 3337062 h 4925544"/>
              <a:gd name="connsiteX81" fmla="*/ 1848009 w 4922057"/>
              <a:gd name="connsiteY81" fmla="*/ 3319163 h 4925544"/>
              <a:gd name="connsiteX82" fmla="*/ 1651127 w 4922057"/>
              <a:gd name="connsiteY82" fmla="*/ 3314688 h 4925544"/>
              <a:gd name="connsiteX83" fmla="*/ 1458719 w 4922057"/>
              <a:gd name="connsiteY83" fmla="*/ 3319163 h 4925544"/>
              <a:gd name="connsiteX84" fmla="*/ 1239464 w 4922057"/>
              <a:gd name="connsiteY84" fmla="*/ 3341536 h 4925544"/>
              <a:gd name="connsiteX85" fmla="*/ 1069429 w 4922057"/>
              <a:gd name="connsiteY85" fmla="*/ 3368384 h 4925544"/>
              <a:gd name="connsiteX86" fmla="*/ 881496 w 4922057"/>
              <a:gd name="connsiteY86" fmla="*/ 3408655 h 4925544"/>
              <a:gd name="connsiteX87" fmla="*/ 747258 w 4922057"/>
              <a:gd name="connsiteY87" fmla="*/ 3444452 h 4925544"/>
              <a:gd name="connsiteX88" fmla="*/ 617495 w 4922057"/>
              <a:gd name="connsiteY88" fmla="*/ 3475774 h 4925544"/>
              <a:gd name="connsiteX89" fmla="*/ 483257 w 4922057"/>
              <a:gd name="connsiteY89" fmla="*/ 3529469 h 4925544"/>
              <a:gd name="connsiteX90" fmla="*/ 286375 w 4922057"/>
              <a:gd name="connsiteY90" fmla="*/ 3610012 h 4925544"/>
              <a:gd name="connsiteX91" fmla="*/ 246103 w 4922057"/>
              <a:gd name="connsiteY91" fmla="*/ 3529469 h 4925544"/>
              <a:gd name="connsiteX92" fmla="*/ 196883 w 4922057"/>
              <a:gd name="connsiteY92" fmla="*/ 3426554 h 4925544"/>
              <a:gd name="connsiteX93" fmla="*/ 161086 w 4922057"/>
              <a:gd name="connsiteY93" fmla="*/ 3319163 h 4925544"/>
              <a:gd name="connsiteX94" fmla="*/ 129764 w 4922057"/>
              <a:gd name="connsiteY94" fmla="*/ 3225197 h 4925544"/>
              <a:gd name="connsiteX95" fmla="*/ 102916 w 4922057"/>
              <a:gd name="connsiteY95" fmla="*/ 3135705 h 4925544"/>
              <a:gd name="connsiteX96" fmla="*/ 76068 w 4922057"/>
              <a:gd name="connsiteY96" fmla="*/ 3055162 h 4925544"/>
              <a:gd name="connsiteX97" fmla="*/ 161086 w 4922057"/>
              <a:gd name="connsiteY97" fmla="*/ 2983569 h 4925544"/>
              <a:gd name="connsiteX98" fmla="*/ 304273 w 4922057"/>
              <a:gd name="connsiteY98" fmla="*/ 2898551 h 4925544"/>
              <a:gd name="connsiteX99" fmla="*/ 416138 w 4922057"/>
              <a:gd name="connsiteY99" fmla="*/ 2835907 h 4925544"/>
              <a:gd name="connsiteX100" fmla="*/ 568274 w 4922057"/>
              <a:gd name="connsiteY100" fmla="*/ 2759839 h 4925544"/>
              <a:gd name="connsiteX101" fmla="*/ 698038 w 4922057"/>
              <a:gd name="connsiteY101" fmla="*/ 2710618 h 4925544"/>
              <a:gd name="connsiteX102" fmla="*/ 845699 w 4922057"/>
              <a:gd name="connsiteY102" fmla="*/ 2656923 h 4925544"/>
              <a:gd name="connsiteX103" fmla="*/ 1015734 w 4922057"/>
              <a:gd name="connsiteY103" fmla="*/ 2612177 h 4925544"/>
              <a:gd name="connsiteX104" fmla="*/ 1109700 w 4922057"/>
              <a:gd name="connsiteY104" fmla="*/ 2589804 h 4925544"/>
              <a:gd name="connsiteX105" fmla="*/ 1261837 w 4922057"/>
              <a:gd name="connsiteY105" fmla="*/ 2562956 h 4925544"/>
              <a:gd name="connsiteX106" fmla="*/ 1436347 w 4922057"/>
              <a:gd name="connsiteY106" fmla="*/ 2536109 h 4925544"/>
              <a:gd name="connsiteX107" fmla="*/ 1601906 w 4922057"/>
              <a:gd name="connsiteY107" fmla="*/ 2522685 h 4925544"/>
              <a:gd name="connsiteX108" fmla="*/ 1709296 w 4922057"/>
              <a:gd name="connsiteY108" fmla="*/ 2509261 h 4925544"/>
              <a:gd name="connsiteX109" fmla="*/ 1910653 w 4922057"/>
              <a:gd name="connsiteY109" fmla="*/ 2504786 h 4925544"/>
              <a:gd name="connsiteX110" fmla="*/ 2156756 w 4922057"/>
              <a:gd name="connsiteY110" fmla="*/ 2509261 h 4925544"/>
              <a:gd name="connsiteX111" fmla="*/ 2295469 w 4922057"/>
              <a:gd name="connsiteY111" fmla="*/ 2509261 h 4925544"/>
              <a:gd name="connsiteX112" fmla="*/ 2393909 w 4922057"/>
              <a:gd name="connsiteY112" fmla="*/ 2518211 h 4925544"/>
              <a:gd name="connsiteX113" fmla="*/ 2478927 w 4922057"/>
              <a:gd name="connsiteY113" fmla="*/ 2527160 h 4925544"/>
              <a:gd name="connsiteX114" fmla="*/ 2613165 w 4922057"/>
              <a:gd name="connsiteY114" fmla="*/ 2540583 h 4925544"/>
              <a:gd name="connsiteX115" fmla="*/ 2738453 w 4922057"/>
              <a:gd name="connsiteY115" fmla="*/ 2558482 h 4925544"/>
              <a:gd name="connsiteX116" fmla="*/ 2774250 w 4922057"/>
              <a:gd name="connsiteY116" fmla="*/ 2558482 h 4925544"/>
              <a:gd name="connsiteX117" fmla="*/ 2926387 w 4922057"/>
              <a:gd name="connsiteY117" fmla="*/ 2567431 h 4925544"/>
              <a:gd name="connsiteX118" fmla="*/ 3096421 w 4922057"/>
              <a:gd name="connsiteY118" fmla="*/ 2562956 h 4925544"/>
              <a:gd name="connsiteX119" fmla="*/ 3136693 w 4922057"/>
              <a:gd name="connsiteY119" fmla="*/ 2567431 h 4925544"/>
              <a:gd name="connsiteX120" fmla="*/ 3235134 w 4922057"/>
              <a:gd name="connsiteY120" fmla="*/ 2567431 h 4925544"/>
              <a:gd name="connsiteX121" fmla="*/ 3454389 w 4922057"/>
              <a:gd name="connsiteY121" fmla="*/ 2558482 h 4925544"/>
              <a:gd name="connsiteX122" fmla="*/ 3624424 w 4922057"/>
              <a:gd name="connsiteY122" fmla="*/ 2545058 h 4925544"/>
              <a:gd name="connsiteX123" fmla="*/ 3830255 w 4922057"/>
              <a:gd name="connsiteY123" fmla="*/ 2513736 h 4925544"/>
              <a:gd name="connsiteX124" fmla="*/ 3986867 w 4922057"/>
              <a:gd name="connsiteY124" fmla="*/ 2482414 h 4925544"/>
              <a:gd name="connsiteX125" fmla="*/ 4174800 w 4922057"/>
              <a:gd name="connsiteY125" fmla="*/ 2433193 h 4925544"/>
              <a:gd name="connsiteX126" fmla="*/ 4349309 w 4922057"/>
              <a:gd name="connsiteY126" fmla="*/ 2361599 h 4925544"/>
              <a:gd name="connsiteX127" fmla="*/ 4532767 w 4922057"/>
              <a:gd name="connsiteY127" fmla="*/ 2281057 h 4925544"/>
              <a:gd name="connsiteX128" fmla="*/ 4680429 w 4922057"/>
              <a:gd name="connsiteY128" fmla="*/ 2196039 h 4925544"/>
              <a:gd name="connsiteX129" fmla="*/ 4805717 w 4922057"/>
              <a:gd name="connsiteY129" fmla="*/ 2124445 h 4925544"/>
              <a:gd name="connsiteX130" fmla="*/ 4362732 w 4922057"/>
              <a:gd name="connsiteY130" fmla="*/ 902881 h 4925544"/>
              <a:gd name="connsiteX131" fmla="*/ 4447749 w 4922057"/>
              <a:gd name="connsiteY131" fmla="*/ 1010271 h 4925544"/>
              <a:gd name="connsiteX132" fmla="*/ 4514869 w 4922057"/>
              <a:gd name="connsiteY132" fmla="*/ 1099762 h 4925544"/>
              <a:gd name="connsiteX133" fmla="*/ 4595411 w 4922057"/>
              <a:gd name="connsiteY133" fmla="*/ 1234001 h 4925544"/>
              <a:gd name="connsiteX134" fmla="*/ 4671480 w 4922057"/>
              <a:gd name="connsiteY134" fmla="*/ 1386137 h 4925544"/>
              <a:gd name="connsiteX135" fmla="*/ 4720701 w 4922057"/>
              <a:gd name="connsiteY135" fmla="*/ 1498002 h 4925544"/>
              <a:gd name="connsiteX136" fmla="*/ 4760971 w 4922057"/>
              <a:gd name="connsiteY136" fmla="*/ 1591968 h 4925544"/>
              <a:gd name="connsiteX137" fmla="*/ 4649107 w 4922057"/>
              <a:gd name="connsiteY137" fmla="*/ 1672512 h 4925544"/>
              <a:gd name="connsiteX138" fmla="*/ 4532767 w 4922057"/>
              <a:gd name="connsiteY138" fmla="*/ 1757529 h 4925544"/>
              <a:gd name="connsiteX139" fmla="*/ 4411953 w 4922057"/>
              <a:gd name="connsiteY139" fmla="*/ 1833597 h 4925544"/>
              <a:gd name="connsiteX140" fmla="*/ 4246393 w 4922057"/>
              <a:gd name="connsiteY140" fmla="*/ 1918615 h 4925544"/>
              <a:gd name="connsiteX141" fmla="*/ 4112155 w 4922057"/>
              <a:gd name="connsiteY141" fmla="*/ 1972309 h 4925544"/>
              <a:gd name="connsiteX142" fmla="*/ 3960019 w 4922057"/>
              <a:gd name="connsiteY142" fmla="*/ 2034954 h 4925544"/>
              <a:gd name="connsiteX143" fmla="*/ 3789984 w 4922057"/>
              <a:gd name="connsiteY143" fmla="*/ 2084174 h 4925544"/>
              <a:gd name="connsiteX144" fmla="*/ 3611000 w 4922057"/>
              <a:gd name="connsiteY144" fmla="*/ 2128920 h 4925544"/>
              <a:gd name="connsiteX145" fmla="*/ 3427542 w 4922057"/>
              <a:gd name="connsiteY145" fmla="*/ 2160242 h 4925544"/>
              <a:gd name="connsiteX146" fmla="*/ 3208287 w 4922057"/>
              <a:gd name="connsiteY146" fmla="*/ 2182615 h 4925544"/>
              <a:gd name="connsiteX147" fmla="*/ 3011404 w 4922057"/>
              <a:gd name="connsiteY147" fmla="*/ 2200514 h 4925544"/>
              <a:gd name="connsiteX148" fmla="*/ 2836895 w 4922057"/>
              <a:gd name="connsiteY148" fmla="*/ 2204989 h 4925544"/>
              <a:gd name="connsiteX149" fmla="*/ 2622114 w 4922057"/>
              <a:gd name="connsiteY149" fmla="*/ 2204989 h 4925544"/>
              <a:gd name="connsiteX150" fmla="*/ 2398385 w 4922057"/>
              <a:gd name="connsiteY150" fmla="*/ 2204989 h 4925544"/>
              <a:gd name="connsiteX151" fmla="*/ 2232824 w 4922057"/>
              <a:gd name="connsiteY151" fmla="*/ 2209463 h 4925544"/>
              <a:gd name="connsiteX152" fmla="*/ 2031467 w 4922057"/>
              <a:gd name="connsiteY152" fmla="*/ 2204989 h 4925544"/>
              <a:gd name="connsiteX153" fmla="*/ 1879331 w 4922057"/>
              <a:gd name="connsiteY153" fmla="*/ 2218412 h 4925544"/>
              <a:gd name="connsiteX154" fmla="*/ 1771941 w 4922057"/>
              <a:gd name="connsiteY154" fmla="*/ 2231836 h 4925544"/>
              <a:gd name="connsiteX155" fmla="*/ 1664551 w 4922057"/>
              <a:gd name="connsiteY155" fmla="*/ 2249734 h 4925544"/>
              <a:gd name="connsiteX156" fmla="*/ 1561635 w 4922057"/>
              <a:gd name="connsiteY156" fmla="*/ 2267633 h 4925544"/>
              <a:gd name="connsiteX157" fmla="*/ 1427397 w 4922057"/>
              <a:gd name="connsiteY157" fmla="*/ 2294480 h 4925544"/>
              <a:gd name="connsiteX158" fmla="*/ 1243938 w 4922057"/>
              <a:gd name="connsiteY158" fmla="*/ 2339226 h 4925544"/>
              <a:gd name="connsiteX159" fmla="*/ 1091802 w 4922057"/>
              <a:gd name="connsiteY159" fmla="*/ 2388447 h 4925544"/>
              <a:gd name="connsiteX160" fmla="*/ 975463 w 4922057"/>
              <a:gd name="connsiteY160" fmla="*/ 2424244 h 4925544"/>
              <a:gd name="connsiteX161" fmla="*/ 841225 w 4922057"/>
              <a:gd name="connsiteY161" fmla="*/ 2482414 h 4925544"/>
              <a:gd name="connsiteX162" fmla="*/ 778580 w 4922057"/>
              <a:gd name="connsiteY162" fmla="*/ 2504786 h 4925544"/>
              <a:gd name="connsiteX163" fmla="*/ 680140 w 4922057"/>
              <a:gd name="connsiteY163" fmla="*/ 2545058 h 4925544"/>
              <a:gd name="connsiteX164" fmla="*/ 568274 w 4922057"/>
              <a:gd name="connsiteY164" fmla="*/ 2598753 h 4925544"/>
              <a:gd name="connsiteX165" fmla="*/ 420613 w 4922057"/>
              <a:gd name="connsiteY165" fmla="*/ 2679296 h 4925544"/>
              <a:gd name="connsiteX166" fmla="*/ 264002 w 4922057"/>
              <a:gd name="connsiteY166" fmla="*/ 2773262 h 4925544"/>
              <a:gd name="connsiteX167" fmla="*/ 147662 w 4922057"/>
              <a:gd name="connsiteY167" fmla="*/ 2844856 h 4925544"/>
              <a:gd name="connsiteX168" fmla="*/ 93968 w 4922057"/>
              <a:gd name="connsiteY168" fmla="*/ 2889602 h 4925544"/>
              <a:gd name="connsiteX169" fmla="*/ 49221 w 4922057"/>
              <a:gd name="connsiteY169" fmla="*/ 2920924 h 4925544"/>
              <a:gd name="connsiteX170" fmla="*/ 35797 w 4922057"/>
              <a:gd name="connsiteY170" fmla="*/ 2813534 h 4925544"/>
              <a:gd name="connsiteX171" fmla="*/ 22374 w 4922057"/>
              <a:gd name="connsiteY171" fmla="*/ 2665872 h 4925544"/>
              <a:gd name="connsiteX172" fmla="*/ 4475 w 4922057"/>
              <a:gd name="connsiteY172" fmla="*/ 2491363 h 4925544"/>
              <a:gd name="connsiteX173" fmla="*/ 0 w 4922057"/>
              <a:gd name="connsiteY173" fmla="*/ 2455566 h 4925544"/>
              <a:gd name="connsiteX174" fmla="*/ 76068 w 4922057"/>
              <a:gd name="connsiteY174" fmla="*/ 2370548 h 4925544"/>
              <a:gd name="connsiteX175" fmla="*/ 187933 w 4922057"/>
              <a:gd name="connsiteY175" fmla="*/ 2272108 h 4925544"/>
              <a:gd name="connsiteX176" fmla="*/ 281900 w 4922057"/>
              <a:gd name="connsiteY176" fmla="*/ 2196039 h 4925544"/>
              <a:gd name="connsiteX177" fmla="*/ 411664 w 4922057"/>
              <a:gd name="connsiteY177" fmla="*/ 2106547 h 4925544"/>
              <a:gd name="connsiteX178" fmla="*/ 550376 w 4922057"/>
              <a:gd name="connsiteY178" fmla="*/ 2017055 h 4925544"/>
              <a:gd name="connsiteX179" fmla="*/ 684614 w 4922057"/>
              <a:gd name="connsiteY179" fmla="*/ 1940987 h 4925544"/>
              <a:gd name="connsiteX180" fmla="*/ 809903 w 4922057"/>
              <a:gd name="connsiteY180" fmla="*/ 1873868 h 4925544"/>
              <a:gd name="connsiteX181" fmla="*/ 948616 w 4922057"/>
              <a:gd name="connsiteY181" fmla="*/ 1811224 h 4925544"/>
              <a:gd name="connsiteX182" fmla="*/ 1123125 w 4922057"/>
              <a:gd name="connsiteY182" fmla="*/ 1744105 h 4925544"/>
              <a:gd name="connsiteX183" fmla="*/ 1261837 w 4922057"/>
              <a:gd name="connsiteY183" fmla="*/ 1694884 h 4925544"/>
              <a:gd name="connsiteX184" fmla="*/ 1440821 w 4922057"/>
              <a:gd name="connsiteY184" fmla="*/ 1641189 h 4925544"/>
              <a:gd name="connsiteX185" fmla="*/ 1642178 w 4922057"/>
              <a:gd name="connsiteY185" fmla="*/ 1596443 h 4925544"/>
              <a:gd name="connsiteX186" fmla="*/ 1816687 w 4922057"/>
              <a:gd name="connsiteY186" fmla="*/ 1560646 h 4925544"/>
              <a:gd name="connsiteX187" fmla="*/ 2022518 w 4922057"/>
              <a:gd name="connsiteY187" fmla="*/ 1533799 h 4925544"/>
              <a:gd name="connsiteX188" fmla="*/ 2188079 w 4922057"/>
              <a:gd name="connsiteY188" fmla="*/ 1515900 h 4925544"/>
              <a:gd name="connsiteX189" fmla="*/ 2362588 w 4922057"/>
              <a:gd name="connsiteY189" fmla="*/ 1506951 h 4925544"/>
              <a:gd name="connsiteX190" fmla="*/ 2563944 w 4922057"/>
              <a:gd name="connsiteY190" fmla="*/ 1498002 h 4925544"/>
              <a:gd name="connsiteX191" fmla="*/ 2783199 w 4922057"/>
              <a:gd name="connsiteY191" fmla="*/ 1484578 h 4925544"/>
              <a:gd name="connsiteX192" fmla="*/ 2908488 w 4922057"/>
              <a:gd name="connsiteY192" fmla="*/ 1471155 h 4925544"/>
              <a:gd name="connsiteX193" fmla="*/ 3145642 w 4922057"/>
              <a:gd name="connsiteY193" fmla="*/ 1426409 h 4925544"/>
              <a:gd name="connsiteX194" fmla="*/ 3382795 w 4922057"/>
              <a:gd name="connsiteY194" fmla="*/ 1368239 h 4925544"/>
              <a:gd name="connsiteX195" fmla="*/ 3579678 w 4922057"/>
              <a:gd name="connsiteY195" fmla="*/ 1310069 h 4925544"/>
              <a:gd name="connsiteX196" fmla="*/ 3794459 w 4922057"/>
              <a:gd name="connsiteY196" fmla="*/ 1220577 h 4925544"/>
              <a:gd name="connsiteX197" fmla="*/ 3991341 w 4922057"/>
              <a:gd name="connsiteY197" fmla="*/ 1126610 h 4925544"/>
              <a:gd name="connsiteX198" fmla="*/ 4161375 w 4922057"/>
              <a:gd name="connsiteY198" fmla="*/ 1037118 h 4925544"/>
              <a:gd name="connsiteX199" fmla="*/ 2448841 w 4922057"/>
              <a:gd name="connsiteY199" fmla="*/ 0 h 4925544"/>
              <a:gd name="connsiteX200" fmla="*/ 2583243 w 4922057"/>
              <a:gd name="connsiteY200" fmla="*/ 8400 h 4925544"/>
              <a:gd name="connsiteX201" fmla="*/ 2734445 w 4922057"/>
              <a:gd name="connsiteY201" fmla="*/ 16800 h 4925544"/>
              <a:gd name="connsiteX202" fmla="*/ 2889849 w 4922057"/>
              <a:gd name="connsiteY202" fmla="*/ 37801 h 4925544"/>
              <a:gd name="connsiteX203" fmla="*/ 3049452 w 4922057"/>
              <a:gd name="connsiteY203" fmla="*/ 71402 h 4925544"/>
              <a:gd name="connsiteX204" fmla="*/ 3183855 w 4922057"/>
              <a:gd name="connsiteY204" fmla="*/ 105002 h 4925544"/>
              <a:gd name="connsiteX205" fmla="*/ 3326657 w 4922057"/>
              <a:gd name="connsiteY205" fmla="*/ 155403 h 4925544"/>
              <a:gd name="connsiteX206" fmla="*/ 3461060 w 4922057"/>
              <a:gd name="connsiteY206" fmla="*/ 210004 h 4925544"/>
              <a:gd name="connsiteX207" fmla="*/ 3591263 w 4922057"/>
              <a:gd name="connsiteY207" fmla="*/ 273005 h 4925544"/>
              <a:gd name="connsiteX208" fmla="*/ 3750866 w 4922057"/>
              <a:gd name="connsiteY208" fmla="*/ 365407 h 4925544"/>
              <a:gd name="connsiteX209" fmla="*/ 3897868 w 4922057"/>
              <a:gd name="connsiteY209" fmla="*/ 466209 h 4925544"/>
              <a:gd name="connsiteX210" fmla="*/ 4070072 w 4922057"/>
              <a:gd name="connsiteY210" fmla="*/ 600611 h 4925544"/>
              <a:gd name="connsiteX211" fmla="*/ 3986070 w 4922057"/>
              <a:gd name="connsiteY211" fmla="*/ 659413 h 4925544"/>
              <a:gd name="connsiteX212" fmla="*/ 3881068 w 4922057"/>
              <a:gd name="connsiteY212" fmla="*/ 718214 h 4925544"/>
              <a:gd name="connsiteX213" fmla="*/ 3801267 w 4922057"/>
              <a:gd name="connsiteY213" fmla="*/ 760215 h 4925544"/>
              <a:gd name="connsiteX214" fmla="*/ 3721465 w 4922057"/>
              <a:gd name="connsiteY214" fmla="*/ 802216 h 4925544"/>
              <a:gd name="connsiteX215" fmla="*/ 3637463 w 4922057"/>
              <a:gd name="connsiteY215" fmla="*/ 844217 h 4925544"/>
              <a:gd name="connsiteX216" fmla="*/ 3536661 w 4922057"/>
              <a:gd name="connsiteY216" fmla="*/ 886217 h 4925544"/>
              <a:gd name="connsiteX217" fmla="*/ 3444259 w 4922057"/>
              <a:gd name="connsiteY217" fmla="*/ 924018 h 4925544"/>
              <a:gd name="connsiteX218" fmla="*/ 3343458 w 4922057"/>
              <a:gd name="connsiteY218" fmla="*/ 961819 h 4925544"/>
              <a:gd name="connsiteX219" fmla="*/ 3246856 w 4922057"/>
              <a:gd name="connsiteY219" fmla="*/ 991219 h 4925544"/>
              <a:gd name="connsiteX220" fmla="*/ 3137654 w 4922057"/>
              <a:gd name="connsiteY220" fmla="*/ 1029021 h 4925544"/>
              <a:gd name="connsiteX221" fmla="*/ 3036852 w 4922057"/>
              <a:gd name="connsiteY221" fmla="*/ 1058421 h 4925544"/>
              <a:gd name="connsiteX222" fmla="*/ 2944450 w 4922057"/>
              <a:gd name="connsiteY222" fmla="*/ 1083621 h 4925544"/>
              <a:gd name="connsiteX223" fmla="*/ 2835248 w 4922057"/>
              <a:gd name="connsiteY223" fmla="*/ 1108822 h 4925544"/>
              <a:gd name="connsiteX224" fmla="*/ 2726046 w 4922057"/>
              <a:gd name="connsiteY224" fmla="*/ 1129822 h 4925544"/>
              <a:gd name="connsiteX225" fmla="*/ 2595843 w 4922057"/>
              <a:gd name="connsiteY225" fmla="*/ 1155023 h 4925544"/>
              <a:gd name="connsiteX226" fmla="*/ 2461440 w 4922057"/>
              <a:gd name="connsiteY226" fmla="*/ 1180223 h 4925544"/>
              <a:gd name="connsiteX227" fmla="*/ 2352238 w 4922057"/>
              <a:gd name="connsiteY227" fmla="*/ 1192823 h 4925544"/>
              <a:gd name="connsiteX228" fmla="*/ 2217836 w 4922057"/>
              <a:gd name="connsiteY228" fmla="*/ 1205424 h 4925544"/>
              <a:gd name="connsiteX229" fmla="*/ 2091833 w 4922057"/>
              <a:gd name="connsiteY229" fmla="*/ 1222224 h 4925544"/>
              <a:gd name="connsiteX230" fmla="*/ 1944831 w 4922057"/>
              <a:gd name="connsiteY230" fmla="*/ 1251625 h 4925544"/>
              <a:gd name="connsiteX231" fmla="*/ 1844028 w 4922057"/>
              <a:gd name="connsiteY231" fmla="*/ 1268425 h 4925544"/>
              <a:gd name="connsiteX232" fmla="*/ 1743227 w 4922057"/>
              <a:gd name="connsiteY232" fmla="*/ 1293625 h 4925544"/>
              <a:gd name="connsiteX233" fmla="*/ 1655025 w 4922057"/>
              <a:gd name="connsiteY233" fmla="*/ 1323026 h 4925544"/>
              <a:gd name="connsiteX234" fmla="*/ 1529022 w 4922057"/>
              <a:gd name="connsiteY234" fmla="*/ 1365027 h 4925544"/>
              <a:gd name="connsiteX235" fmla="*/ 1382020 w 4922057"/>
              <a:gd name="connsiteY235" fmla="*/ 1415428 h 4925544"/>
              <a:gd name="connsiteX236" fmla="*/ 1256017 w 4922057"/>
              <a:gd name="connsiteY236" fmla="*/ 1465828 h 4925544"/>
              <a:gd name="connsiteX237" fmla="*/ 1104814 w 4922057"/>
              <a:gd name="connsiteY237" fmla="*/ 1533030 h 4925544"/>
              <a:gd name="connsiteX238" fmla="*/ 924211 w 4922057"/>
              <a:gd name="connsiteY238" fmla="*/ 1617032 h 4925544"/>
              <a:gd name="connsiteX239" fmla="*/ 726807 w 4922057"/>
              <a:gd name="connsiteY239" fmla="*/ 1734634 h 4925544"/>
              <a:gd name="connsiteX240" fmla="*/ 617605 w 4922057"/>
              <a:gd name="connsiteY240" fmla="*/ 1797635 h 4925544"/>
              <a:gd name="connsiteX241" fmla="*/ 483202 w 4922057"/>
              <a:gd name="connsiteY241" fmla="*/ 1894238 h 4925544"/>
              <a:gd name="connsiteX242" fmla="*/ 340399 w 4922057"/>
              <a:gd name="connsiteY242" fmla="*/ 1999239 h 4925544"/>
              <a:gd name="connsiteX243" fmla="*/ 201796 w 4922057"/>
              <a:gd name="connsiteY243" fmla="*/ 2112641 h 4925544"/>
              <a:gd name="connsiteX244" fmla="*/ 8593 w 4922057"/>
              <a:gd name="connsiteY244" fmla="*/ 2276445 h 4925544"/>
              <a:gd name="connsiteX245" fmla="*/ 21193 w 4922057"/>
              <a:gd name="connsiteY245" fmla="*/ 2133642 h 4925544"/>
              <a:gd name="connsiteX246" fmla="*/ 54794 w 4922057"/>
              <a:gd name="connsiteY246" fmla="*/ 1927838 h 4925544"/>
              <a:gd name="connsiteX247" fmla="*/ 113595 w 4922057"/>
              <a:gd name="connsiteY247" fmla="*/ 1705234 h 4925544"/>
              <a:gd name="connsiteX248" fmla="*/ 184996 w 4922057"/>
              <a:gd name="connsiteY248" fmla="*/ 1512029 h 4925544"/>
              <a:gd name="connsiteX249" fmla="*/ 273198 w 4922057"/>
              <a:gd name="connsiteY249" fmla="*/ 1331426 h 4925544"/>
              <a:gd name="connsiteX250" fmla="*/ 336199 w 4922057"/>
              <a:gd name="connsiteY250" fmla="*/ 1222224 h 4925544"/>
              <a:gd name="connsiteX251" fmla="*/ 420201 w 4922057"/>
              <a:gd name="connsiteY251" fmla="*/ 1083621 h 4925544"/>
              <a:gd name="connsiteX252" fmla="*/ 516802 w 4922057"/>
              <a:gd name="connsiteY252" fmla="*/ 949219 h 4925544"/>
              <a:gd name="connsiteX253" fmla="*/ 613404 w 4922057"/>
              <a:gd name="connsiteY253" fmla="*/ 831616 h 4925544"/>
              <a:gd name="connsiteX254" fmla="*/ 697407 w 4922057"/>
              <a:gd name="connsiteY254" fmla="*/ 747615 h 4925544"/>
              <a:gd name="connsiteX255" fmla="*/ 802408 w 4922057"/>
              <a:gd name="connsiteY255" fmla="*/ 646812 h 4925544"/>
              <a:gd name="connsiteX256" fmla="*/ 907410 w 4922057"/>
              <a:gd name="connsiteY256" fmla="*/ 554410 h 4925544"/>
              <a:gd name="connsiteX257" fmla="*/ 1016613 w 4922057"/>
              <a:gd name="connsiteY257" fmla="*/ 470409 h 4925544"/>
              <a:gd name="connsiteX258" fmla="*/ 1125815 w 4922057"/>
              <a:gd name="connsiteY258" fmla="*/ 399008 h 4925544"/>
              <a:gd name="connsiteX259" fmla="*/ 1243417 w 4922057"/>
              <a:gd name="connsiteY259" fmla="*/ 323406 h 4925544"/>
              <a:gd name="connsiteX260" fmla="*/ 1356819 w 4922057"/>
              <a:gd name="connsiteY260" fmla="*/ 260405 h 4925544"/>
              <a:gd name="connsiteX261" fmla="*/ 1541623 w 4922057"/>
              <a:gd name="connsiteY261" fmla="*/ 176403 h 4925544"/>
              <a:gd name="connsiteX262" fmla="*/ 1684425 w 4922057"/>
              <a:gd name="connsiteY262" fmla="*/ 130202 h 4925544"/>
              <a:gd name="connsiteX263" fmla="*/ 1797827 w 4922057"/>
              <a:gd name="connsiteY263" fmla="*/ 92402 h 4925544"/>
              <a:gd name="connsiteX264" fmla="*/ 1961631 w 4922057"/>
              <a:gd name="connsiteY264" fmla="*/ 54601 h 4925544"/>
              <a:gd name="connsiteX265" fmla="*/ 2112834 w 4922057"/>
              <a:gd name="connsiteY265" fmla="*/ 25201 h 4925544"/>
              <a:gd name="connsiteX266" fmla="*/ 2293437 w 4922057"/>
              <a:gd name="connsiteY266" fmla="*/ 8400 h 492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4922057" h="4925544">
                <a:moveTo>
                  <a:pt x="1114175" y="3574216"/>
                </a:moveTo>
                <a:lnTo>
                  <a:pt x="1270786" y="3574216"/>
                </a:lnTo>
                <a:lnTo>
                  <a:pt x="1440821" y="3574216"/>
                </a:lnTo>
                <a:lnTo>
                  <a:pt x="1601906" y="3583165"/>
                </a:lnTo>
                <a:lnTo>
                  <a:pt x="1776415" y="3592114"/>
                </a:lnTo>
                <a:lnTo>
                  <a:pt x="1941976" y="3618961"/>
                </a:lnTo>
                <a:lnTo>
                  <a:pt x="2116485" y="3645809"/>
                </a:lnTo>
                <a:lnTo>
                  <a:pt x="2295469" y="3677132"/>
                </a:lnTo>
                <a:lnTo>
                  <a:pt x="2465503" y="3712928"/>
                </a:lnTo>
                <a:lnTo>
                  <a:pt x="2626589" y="3757674"/>
                </a:lnTo>
                <a:lnTo>
                  <a:pt x="2796624" y="3797945"/>
                </a:lnTo>
                <a:lnTo>
                  <a:pt x="2944285" y="3829268"/>
                </a:lnTo>
                <a:lnTo>
                  <a:pt x="3109846" y="3856115"/>
                </a:lnTo>
                <a:lnTo>
                  <a:pt x="3239609" y="3878488"/>
                </a:lnTo>
                <a:lnTo>
                  <a:pt x="3378321" y="3891912"/>
                </a:lnTo>
                <a:lnTo>
                  <a:pt x="3557305" y="3905336"/>
                </a:lnTo>
                <a:lnTo>
                  <a:pt x="3722865" y="3909810"/>
                </a:lnTo>
                <a:lnTo>
                  <a:pt x="3861578" y="3905336"/>
                </a:lnTo>
                <a:lnTo>
                  <a:pt x="4009239" y="3896387"/>
                </a:lnTo>
                <a:lnTo>
                  <a:pt x="4179274" y="3874013"/>
                </a:lnTo>
                <a:lnTo>
                  <a:pt x="4358258" y="3842691"/>
                </a:lnTo>
                <a:lnTo>
                  <a:pt x="4470123" y="3811369"/>
                </a:lnTo>
                <a:lnTo>
                  <a:pt x="4532767" y="3784522"/>
                </a:lnTo>
                <a:lnTo>
                  <a:pt x="4474597" y="3874013"/>
                </a:lnTo>
                <a:lnTo>
                  <a:pt x="4349309" y="4035099"/>
                </a:lnTo>
                <a:lnTo>
                  <a:pt x="4246393" y="4142489"/>
                </a:lnTo>
                <a:lnTo>
                  <a:pt x="4053985" y="4334897"/>
                </a:lnTo>
                <a:lnTo>
                  <a:pt x="3915273" y="4442288"/>
                </a:lnTo>
                <a:lnTo>
                  <a:pt x="3754187" y="4545203"/>
                </a:lnTo>
                <a:lnTo>
                  <a:pt x="3543881" y="4657069"/>
                </a:lnTo>
                <a:lnTo>
                  <a:pt x="3329101" y="4759984"/>
                </a:lnTo>
                <a:lnTo>
                  <a:pt x="3096421" y="4831578"/>
                </a:lnTo>
                <a:lnTo>
                  <a:pt x="2877166" y="4885273"/>
                </a:lnTo>
                <a:lnTo>
                  <a:pt x="2716081" y="4912120"/>
                </a:lnTo>
                <a:lnTo>
                  <a:pt x="2541572" y="4921069"/>
                </a:lnTo>
                <a:lnTo>
                  <a:pt x="2358113" y="4925544"/>
                </a:lnTo>
                <a:lnTo>
                  <a:pt x="2174655" y="4912120"/>
                </a:lnTo>
                <a:lnTo>
                  <a:pt x="2022518" y="4885273"/>
                </a:lnTo>
                <a:lnTo>
                  <a:pt x="1865907" y="4849476"/>
                </a:lnTo>
                <a:lnTo>
                  <a:pt x="1686924" y="4795781"/>
                </a:lnTo>
                <a:lnTo>
                  <a:pt x="1498990" y="4724187"/>
                </a:lnTo>
                <a:lnTo>
                  <a:pt x="1369227" y="4670492"/>
                </a:lnTo>
                <a:lnTo>
                  <a:pt x="1190244" y="4558627"/>
                </a:lnTo>
                <a:lnTo>
                  <a:pt x="1100751" y="4500457"/>
                </a:lnTo>
                <a:lnTo>
                  <a:pt x="966513" y="4406491"/>
                </a:lnTo>
                <a:lnTo>
                  <a:pt x="832276" y="4290151"/>
                </a:lnTo>
                <a:lnTo>
                  <a:pt x="720411" y="4182761"/>
                </a:lnTo>
                <a:lnTo>
                  <a:pt x="613020" y="4061947"/>
                </a:lnTo>
                <a:lnTo>
                  <a:pt x="483257" y="3900861"/>
                </a:lnTo>
                <a:lnTo>
                  <a:pt x="357968" y="3721877"/>
                </a:lnTo>
                <a:lnTo>
                  <a:pt x="523529" y="3686080"/>
                </a:lnTo>
                <a:lnTo>
                  <a:pt x="675665" y="3645809"/>
                </a:lnTo>
                <a:lnTo>
                  <a:pt x="787529" y="3614487"/>
                </a:lnTo>
                <a:lnTo>
                  <a:pt x="885971" y="3596588"/>
                </a:lnTo>
                <a:lnTo>
                  <a:pt x="988886" y="3583165"/>
                </a:lnTo>
                <a:close/>
                <a:moveTo>
                  <a:pt x="4877311" y="2061802"/>
                </a:moveTo>
                <a:lnTo>
                  <a:pt x="4890735" y="2106547"/>
                </a:lnTo>
                <a:lnTo>
                  <a:pt x="4908633" y="2231836"/>
                </a:lnTo>
                <a:lnTo>
                  <a:pt x="4922057" y="2383973"/>
                </a:lnTo>
                <a:lnTo>
                  <a:pt x="4913108" y="2527160"/>
                </a:lnTo>
                <a:lnTo>
                  <a:pt x="4908633" y="2715092"/>
                </a:lnTo>
                <a:lnTo>
                  <a:pt x="4881786" y="2898551"/>
                </a:lnTo>
                <a:lnTo>
                  <a:pt x="4859413" y="3046213"/>
                </a:lnTo>
                <a:lnTo>
                  <a:pt x="4783345" y="3117807"/>
                </a:lnTo>
                <a:lnTo>
                  <a:pt x="4689379" y="3175976"/>
                </a:lnTo>
                <a:lnTo>
                  <a:pt x="4546191" y="3260994"/>
                </a:lnTo>
                <a:lnTo>
                  <a:pt x="4416427" y="3319163"/>
                </a:lnTo>
                <a:lnTo>
                  <a:pt x="4282190" y="3368384"/>
                </a:lnTo>
                <a:lnTo>
                  <a:pt x="4134528" y="3417604"/>
                </a:lnTo>
                <a:lnTo>
                  <a:pt x="3986867" y="3444452"/>
                </a:lnTo>
                <a:lnTo>
                  <a:pt x="3807883" y="3484723"/>
                </a:lnTo>
                <a:lnTo>
                  <a:pt x="3664695" y="3502622"/>
                </a:lnTo>
                <a:lnTo>
                  <a:pt x="3463339" y="3507097"/>
                </a:lnTo>
                <a:lnTo>
                  <a:pt x="3226185" y="3502622"/>
                </a:lnTo>
                <a:lnTo>
                  <a:pt x="3011404" y="3480249"/>
                </a:lnTo>
                <a:lnTo>
                  <a:pt x="2818997" y="3466825"/>
                </a:lnTo>
                <a:lnTo>
                  <a:pt x="2599741" y="3426554"/>
                </a:lnTo>
                <a:lnTo>
                  <a:pt x="2461029" y="3399706"/>
                </a:lnTo>
                <a:lnTo>
                  <a:pt x="2335740" y="3381807"/>
                </a:lnTo>
                <a:lnTo>
                  <a:pt x="2210451" y="3354960"/>
                </a:lnTo>
                <a:lnTo>
                  <a:pt x="2031467" y="3337062"/>
                </a:lnTo>
                <a:lnTo>
                  <a:pt x="1848009" y="3319163"/>
                </a:lnTo>
                <a:lnTo>
                  <a:pt x="1651127" y="3314688"/>
                </a:lnTo>
                <a:lnTo>
                  <a:pt x="1458719" y="3319163"/>
                </a:lnTo>
                <a:lnTo>
                  <a:pt x="1239464" y="3341536"/>
                </a:lnTo>
                <a:lnTo>
                  <a:pt x="1069429" y="3368384"/>
                </a:lnTo>
                <a:lnTo>
                  <a:pt x="881496" y="3408655"/>
                </a:lnTo>
                <a:lnTo>
                  <a:pt x="747258" y="3444452"/>
                </a:lnTo>
                <a:lnTo>
                  <a:pt x="617495" y="3475774"/>
                </a:lnTo>
                <a:lnTo>
                  <a:pt x="483257" y="3529469"/>
                </a:lnTo>
                <a:lnTo>
                  <a:pt x="286375" y="3610012"/>
                </a:lnTo>
                <a:lnTo>
                  <a:pt x="246103" y="3529469"/>
                </a:lnTo>
                <a:lnTo>
                  <a:pt x="196883" y="3426554"/>
                </a:lnTo>
                <a:lnTo>
                  <a:pt x="161086" y="3319163"/>
                </a:lnTo>
                <a:lnTo>
                  <a:pt x="129764" y="3225197"/>
                </a:lnTo>
                <a:lnTo>
                  <a:pt x="102916" y="3135705"/>
                </a:lnTo>
                <a:lnTo>
                  <a:pt x="76068" y="3055162"/>
                </a:lnTo>
                <a:lnTo>
                  <a:pt x="161086" y="2983569"/>
                </a:lnTo>
                <a:lnTo>
                  <a:pt x="304273" y="2898551"/>
                </a:lnTo>
                <a:lnTo>
                  <a:pt x="416138" y="2835907"/>
                </a:lnTo>
                <a:lnTo>
                  <a:pt x="568274" y="2759839"/>
                </a:lnTo>
                <a:lnTo>
                  <a:pt x="698038" y="2710618"/>
                </a:lnTo>
                <a:lnTo>
                  <a:pt x="845699" y="2656923"/>
                </a:lnTo>
                <a:lnTo>
                  <a:pt x="1015734" y="2612177"/>
                </a:lnTo>
                <a:lnTo>
                  <a:pt x="1109700" y="2589804"/>
                </a:lnTo>
                <a:lnTo>
                  <a:pt x="1261837" y="2562956"/>
                </a:lnTo>
                <a:lnTo>
                  <a:pt x="1436347" y="2536109"/>
                </a:lnTo>
                <a:lnTo>
                  <a:pt x="1601906" y="2522685"/>
                </a:lnTo>
                <a:lnTo>
                  <a:pt x="1709296" y="2509261"/>
                </a:lnTo>
                <a:lnTo>
                  <a:pt x="1910653" y="2504786"/>
                </a:lnTo>
                <a:lnTo>
                  <a:pt x="2156756" y="2509261"/>
                </a:lnTo>
                <a:lnTo>
                  <a:pt x="2295469" y="2509261"/>
                </a:lnTo>
                <a:lnTo>
                  <a:pt x="2393909" y="2518211"/>
                </a:lnTo>
                <a:lnTo>
                  <a:pt x="2478927" y="2527160"/>
                </a:lnTo>
                <a:lnTo>
                  <a:pt x="2613165" y="2540583"/>
                </a:lnTo>
                <a:lnTo>
                  <a:pt x="2738453" y="2558482"/>
                </a:lnTo>
                <a:lnTo>
                  <a:pt x="2774250" y="2558482"/>
                </a:lnTo>
                <a:lnTo>
                  <a:pt x="2926387" y="2567431"/>
                </a:lnTo>
                <a:lnTo>
                  <a:pt x="3096421" y="2562956"/>
                </a:lnTo>
                <a:lnTo>
                  <a:pt x="3136693" y="2567431"/>
                </a:lnTo>
                <a:lnTo>
                  <a:pt x="3235134" y="2567431"/>
                </a:lnTo>
                <a:lnTo>
                  <a:pt x="3454389" y="2558482"/>
                </a:lnTo>
                <a:lnTo>
                  <a:pt x="3624424" y="2545058"/>
                </a:lnTo>
                <a:lnTo>
                  <a:pt x="3830255" y="2513736"/>
                </a:lnTo>
                <a:lnTo>
                  <a:pt x="3986867" y="2482414"/>
                </a:lnTo>
                <a:lnTo>
                  <a:pt x="4174800" y="2433193"/>
                </a:lnTo>
                <a:lnTo>
                  <a:pt x="4349309" y="2361599"/>
                </a:lnTo>
                <a:lnTo>
                  <a:pt x="4532767" y="2281057"/>
                </a:lnTo>
                <a:lnTo>
                  <a:pt x="4680429" y="2196039"/>
                </a:lnTo>
                <a:lnTo>
                  <a:pt x="4805717" y="2124445"/>
                </a:lnTo>
                <a:close/>
                <a:moveTo>
                  <a:pt x="4362732" y="902881"/>
                </a:moveTo>
                <a:lnTo>
                  <a:pt x="4447749" y="1010271"/>
                </a:lnTo>
                <a:lnTo>
                  <a:pt x="4514869" y="1099762"/>
                </a:lnTo>
                <a:lnTo>
                  <a:pt x="4595411" y="1234001"/>
                </a:lnTo>
                <a:lnTo>
                  <a:pt x="4671480" y="1386137"/>
                </a:lnTo>
                <a:lnTo>
                  <a:pt x="4720701" y="1498002"/>
                </a:lnTo>
                <a:lnTo>
                  <a:pt x="4760971" y="1591968"/>
                </a:lnTo>
                <a:lnTo>
                  <a:pt x="4649107" y="1672512"/>
                </a:lnTo>
                <a:lnTo>
                  <a:pt x="4532767" y="1757529"/>
                </a:lnTo>
                <a:lnTo>
                  <a:pt x="4411953" y="1833597"/>
                </a:lnTo>
                <a:lnTo>
                  <a:pt x="4246393" y="1918615"/>
                </a:lnTo>
                <a:lnTo>
                  <a:pt x="4112155" y="1972309"/>
                </a:lnTo>
                <a:lnTo>
                  <a:pt x="3960019" y="2034954"/>
                </a:lnTo>
                <a:lnTo>
                  <a:pt x="3789984" y="2084174"/>
                </a:lnTo>
                <a:lnTo>
                  <a:pt x="3611000" y="2128920"/>
                </a:lnTo>
                <a:lnTo>
                  <a:pt x="3427542" y="2160242"/>
                </a:lnTo>
                <a:lnTo>
                  <a:pt x="3208287" y="2182615"/>
                </a:lnTo>
                <a:lnTo>
                  <a:pt x="3011404" y="2200514"/>
                </a:lnTo>
                <a:lnTo>
                  <a:pt x="2836895" y="2204989"/>
                </a:lnTo>
                <a:lnTo>
                  <a:pt x="2622114" y="2204989"/>
                </a:lnTo>
                <a:lnTo>
                  <a:pt x="2398385" y="2204989"/>
                </a:lnTo>
                <a:lnTo>
                  <a:pt x="2232824" y="2209463"/>
                </a:lnTo>
                <a:lnTo>
                  <a:pt x="2031467" y="2204989"/>
                </a:lnTo>
                <a:lnTo>
                  <a:pt x="1879331" y="2218412"/>
                </a:lnTo>
                <a:lnTo>
                  <a:pt x="1771941" y="2231836"/>
                </a:lnTo>
                <a:lnTo>
                  <a:pt x="1664551" y="2249734"/>
                </a:lnTo>
                <a:lnTo>
                  <a:pt x="1561635" y="2267633"/>
                </a:lnTo>
                <a:lnTo>
                  <a:pt x="1427397" y="2294480"/>
                </a:lnTo>
                <a:lnTo>
                  <a:pt x="1243938" y="2339226"/>
                </a:lnTo>
                <a:lnTo>
                  <a:pt x="1091802" y="2388447"/>
                </a:lnTo>
                <a:lnTo>
                  <a:pt x="975463" y="2424244"/>
                </a:lnTo>
                <a:lnTo>
                  <a:pt x="841225" y="2482414"/>
                </a:lnTo>
                <a:lnTo>
                  <a:pt x="778580" y="2504786"/>
                </a:lnTo>
                <a:lnTo>
                  <a:pt x="680140" y="2545058"/>
                </a:lnTo>
                <a:lnTo>
                  <a:pt x="568274" y="2598753"/>
                </a:lnTo>
                <a:lnTo>
                  <a:pt x="420613" y="2679296"/>
                </a:lnTo>
                <a:lnTo>
                  <a:pt x="264002" y="2773262"/>
                </a:lnTo>
                <a:lnTo>
                  <a:pt x="147662" y="2844856"/>
                </a:lnTo>
                <a:lnTo>
                  <a:pt x="93968" y="2889602"/>
                </a:lnTo>
                <a:lnTo>
                  <a:pt x="49221" y="2920924"/>
                </a:lnTo>
                <a:lnTo>
                  <a:pt x="35797" y="2813534"/>
                </a:lnTo>
                <a:lnTo>
                  <a:pt x="22374" y="2665872"/>
                </a:lnTo>
                <a:lnTo>
                  <a:pt x="4475" y="2491363"/>
                </a:lnTo>
                <a:lnTo>
                  <a:pt x="0" y="2455566"/>
                </a:lnTo>
                <a:lnTo>
                  <a:pt x="76068" y="2370548"/>
                </a:lnTo>
                <a:lnTo>
                  <a:pt x="187933" y="2272108"/>
                </a:lnTo>
                <a:lnTo>
                  <a:pt x="281900" y="2196039"/>
                </a:lnTo>
                <a:lnTo>
                  <a:pt x="411664" y="2106547"/>
                </a:lnTo>
                <a:lnTo>
                  <a:pt x="550376" y="2017055"/>
                </a:lnTo>
                <a:lnTo>
                  <a:pt x="684614" y="1940987"/>
                </a:lnTo>
                <a:lnTo>
                  <a:pt x="809903" y="1873868"/>
                </a:lnTo>
                <a:lnTo>
                  <a:pt x="948616" y="1811224"/>
                </a:lnTo>
                <a:lnTo>
                  <a:pt x="1123125" y="1744105"/>
                </a:lnTo>
                <a:lnTo>
                  <a:pt x="1261837" y="1694884"/>
                </a:lnTo>
                <a:lnTo>
                  <a:pt x="1440821" y="1641189"/>
                </a:lnTo>
                <a:lnTo>
                  <a:pt x="1642178" y="1596443"/>
                </a:lnTo>
                <a:lnTo>
                  <a:pt x="1816687" y="1560646"/>
                </a:lnTo>
                <a:lnTo>
                  <a:pt x="2022518" y="1533799"/>
                </a:lnTo>
                <a:lnTo>
                  <a:pt x="2188079" y="1515900"/>
                </a:lnTo>
                <a:lnTo>
                  <a:pt x="2362588" y="1506951"/>
                </a:lnTo>
                <a:lnTo>
                  <a:pt x="2563944" y="1498002"/>
                </a:lnTo>
                <a:lnTo>
                  <a:pt x="2783199" y="1484578"/>
                </a:lnTo>
                <a:lnTo>
                  <a:pt x="2908488" y="1471155"/>
                </a:lnTo>
                <a:lnTo>
                  <a:pt x="3145642" y="1426409"/>
                </a:lnTo>
                <a:lnTo>
                  <a:pt x="3382795" y="1368239"/>
                </a:lnTo>
                <a:lnTo>
                  <a:pt x="3579678" y="1310069"/>
                </a:lnTo>
                <a:lnTo>
                  <a:pt x="3794459" y="1220577"/>
                </a:lnTo>
                <a:lnTo>
                  <a:pt x="3991341" y="1126610"/>
                </a:lnTo>
                <a:lnTo>
                  <a:pt x="4161375" y="1037118"/>
                </a:lnTo>
                <a:close/>
                <a:moveTo>
                  <a:pt x="2448841" y="0"/>
                </a:moveTo>
                <a:lnTo>
                  <a:pt x="2583243" y="8400"/>
                </a:lnTo>
                <a:lnTo>
                  <a:pt x="2734445" y="16800"/>
                </a:lnTo>
                <a:lnTo>
                  <a:pt x="2889849" y="37801"/>
                </a:lnTo>
                <a:lnTo>
                  <a:pt x="3049452" y="71402"/>
                </a:lnTo>
                <a:lnTo>
                  <a:pt x="3183855" y="105002"/>
                </a:lnTo>
                <a:lnTo>
                  <a:pt x="3326657" y="155403"/>
                </a:lnTo>
                <a:lnTo>
                  <a:pt x="3461060" y="210004"/>
                </a:lnTo>
                <a:lnTo>
                  <a:pt x="3591263" y="273005"/>
                </a:lnTo>
                <a:lnTo>
                  <a:pt x="3750866" y="365407"/>
                </a:lnTo>
                <a:lnTo>
                  <a:pt x="3897868" y="466209"/>
                </a:lnTo>
                <a:lnTo>
                  <a:pt x="4070072" y="600611"/>
                </a:lnTo>
                <a:lnTo>
                  <a:pt x="3986070" y="659413"/>
                </a:lnTo>
                <a:lnTo>
                  <a:pt x="3881068" y="718214"/>
                </a:lnTo>
                <a:lnTo>
                  <a:pt x="3801267" y="760215"/>
                </a:lnTo>
                <a:lnTo>
                  <a:pt x="3721465" y="802216"/>
                </a:lnTo>
                <a:lnTo>
                  <a:pt x="3637463" y="844217"/>
                </a:lnTo>
                <a:lnTo>
                  <a:pt x="3536661" y="886217"/>
                </a:lnTo>
                <a:lnTo>
                  <a:pt x="3444259" y="924018"/>
                </a:lnTo>
                <a:lnTo>
                  <a:pt x="3343458" y="961819"/>
                </a:lnTo>
                <a:lnTo>
                  <a:pt x="3246856" y="991219"/>
                </a:lnTo>
                <a:lnTo>
                  <a:pt x="3137654" y="1029021"/>
                </a:lnTo>
                <a:lnTo>
                  <a:pt x="3036852" y="1058421"/>
                </a:lnTo>
                <a:lnTo>
                  <a:pt x="2944450" y="1083621"/>
                </a:lnTo>
                <a:lnTo>
                  <a:pt x="2835248" y="1108822"/>
                </a:lnTo>
                <a:lnTo>
                  <a:pt x="2726046" y="1129822"/>
                </a:lnTo>
                <a:lnTo>
                  <a:pt x="2595843" y="1155023"/>
                </a:lnTo>
                <a:lnTo>
                  <a:pt x="2461440" y="1180223"/>
                </a:lnTo>
                <a:lnTo>
                  <a:pt x="2352238" y="1192823"/>
                </a:lnTo>
                <a:lnTo>
                  <a:pt x="2217836" y="1205424"/>
                </a:lnTo>
                <a:lnTo>
                  <a:pt x="2091833" y="1222224"/>
                </a:lnTo>
                <a:lnTo>
                  <a:pt x="1944831" y="1251625"/>
                </a:lnTo>
                <a:lnTo>
                  <a:pt x="1844028" y="1268425"/>
                </a:lnTo>
                <a:lnTo>
                  <a:pt x="1743227" y="1293625"/>
                </a:lnTo>
                <a:lnTo>
                  <a:pt x="1655025" y="1323026"/>
                </a:lnTo>
                <a:lnTo>
                  <a:pt x="1529022" y="1365027"/>
                </a:lnTo>
                <a:lnTo>
                  <a:pt x="1382020" y="1415428"/>
                </a:lnTo>
                <a:lnTo>
                  <a:pt x="1256017" y="1465828"/>
                </a:lnTo>
                <a:lnTo>
                  <a:pt x="1104814" y="1533030"/>
                </a:lnTo>
                <a:lnTo>
                  <a:pt x="924211" y="1617032"/>
                </a:lnTo>
                <a:lnTo>
                  <a:pt x="726807" y="1734634"/>
                </a:lnTo>
                <a:lnTo>
                  <a:pt x="617605" y="1797635"/>
                </a:lnTo>
                <a:lnTo>
                  <a:pt x="483202" y="1894238"/>
                </a:lnTo>
                <a:lnTo>
                  <a:pt x="340399" y="1999239"/>
                </a:lnTo>
                <a:lnTo>
                  <a:pt x="201796" y="2112641"/>
                </a:lnTo>
                <a:lnTo>
                  <a:pt x="8593" y="2276445"/>
                </a:lnTo>
                <a:lnTo>
                  <a:pt x="21193" y="2133642"/>
                </a:lnTo>
                <a:lnTo>
                  <a:pt x="54794" y="1927838"/>
                </a:lnTo>
                <a:lnTo>
                  <a:pt x="113595" y="1705234"/>
                </a:lnTo>
                <a:lnTo>
                  <a:pt x="184996" y="1512029"/>
                </a:lnTo>
                <a:lnTo>
                  <a:pt x="273198" y="1331426"/>
                </a:lnTo>
                <a:lnTo>
                  <a:pt x="336199" y="1222224"/>
                </a:lnTo>
                <a:lnTo>
                  <a:pt x="420201" y="1083621"/>
                </a:lnTo>
                <a:lnTo>
                  <a:pt x="516802" y="949219"/>
                </a:lnTo>
                <a:lnTo>
                  <a:pt x="613404" y="831616"/>
                </a:lnTo>
                <a:lnTo>
                  <a:pt x="697407" y="747615"/>
                </a:lnTo>
                <a:lnTo>
                  <a:pt x="802408" y="646812"/>
                </a:lnTo>
                <a:lnTo>
                  <a:pt x="907410" y="554410"/>
                </a:lnTo>
                <a:lnTo>
                  <a:pt x="1016613" y="470409"/>
                </a:lnTo>
                <a:lnTo>
                  <a:pt x="1125815" y="399008"/>
                </a:lnTo>
                <a:lnTo>
                  <a:pt x="1243417" y="323406"/>
                </a:lnTo>
                <a:lnTo>
                  <a:pt x="1356819" y="260405"/>
                </a:lnTo>
                <a:lnTo>
                  <a:pt x="1541623" y="176403"/>
                </a:lnTo>
                <a:lnTo>
                  <a:pt x="1684425" y="130202"/>
                </a:lnTo>
                <a:lnTo>
                  <a:pt x="1797827" y="92402"/>
                </a:lnTo>
                <a:lnTo>
                  <a:pt x="1961631" y="54601"/>
                </a:lnTo>
                <a:lnTo>
                  <a:pt x="2112834" y="25201"/>
                </a:lnTo>
                <a:lnTo>
                  <a:pt x="2293437" y="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1CDF0-C6B5-4EC2-9146-DF30555F9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9100"/>
            <a:ext cx="5929312" cy="483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E273218-0B0B-41FF-6891-DEB49F79B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7F346C-5C3C-452A-7286-8F3669DDB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0185"/>
            <a:ext cx="9372600" cy="391338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One column of text and image option 2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5EBD10-5D3B-88E7-A993-C505920CD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F5327AFA-2C87-8E27-5DEF-F9FE8816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2C12363-67DA-0052-E206-9C916885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B7C431-E865-4AB9-B3BC-DD31CF8A0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643" y="376919"/>
            <a:ext cx="9372600" cy="397869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Timeline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1519-BEF8-344A-24FA-839397DD4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CED58F8-B824-82DA-50F4-BFC4343CD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27FAB39C-B8C3-6E06-A460-51D2BC4A8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DBCEE31-5D87-AFA6-FD9B-E3BCEDBE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1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D9E76F8-C9E1-908D-BFF2-75104AED76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643" y="2031471"/>
            <a:ext cx="1113856" cy="1113856"/>
          </a:xfrm>
          <a:custGeom>
            <a:avLst/>
            <a:gdLst>
              <a:gd name="connsiteX0" fmla="*/ 556928 w 1113856"/>
              <a:gd name="connsiteY0" fmla="*/ 0 h 1113856"/>
              <a:gd name="connsiteX1" fmla="*/ 1113856 w 1113856"/>
              <a:gd name="connsiteY1" fmla="*/ 556928 h 1113856"/>
              <a:gd name="connsiteX2" fmla="*/ 556928 w 1113856"/>
              <a:gd name="connsiteY2" fmla="*/ 1113856 h 1113856"/>
              <a:gd name="connsiteX3" fmla="*/ 0 w 1113856"/>
              <a:gd name="connsiteY3" fmla="*/ 556928 h 1113856"/>
              <a:gd name="connsiteX4" fmla="*/ 556928 w 1113856"/>
              <a:gd name="connsiteY4" fmla="*/ 0 h 111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856" h="1113856">
                <a:moveTo>
                  <a:pt x="556928" y="0"/>
                </a:moveTo>
                <a:cubicBezTo>
                  <a:pt x="864511" y="0"/>
                  <a:pt x="1113856" y="249345"/>
                  <a:pt x="1113856" y="556928"/>
                </a:cubicBezTo>
                <a:cubicBezTo>
                  <a:pt x="1113856" y="864511"/>
                  <a:pt x="864511" y="1113856"/>
                  <a:pt x="556928" y="1113856"/>
                </a:cubicBezTo>
                <a:cubicBezTo>
                  <a:pt x="249345" y="1113856"/>
                  <a:pt x="0" y="864511"/>
                  <a:pt x="0" y="556928"/>
                </a:cubicBezTo>
                <a:cubicBezTo>
                  <a:pt x="0" y="249345"/>
                  <a:pt x="249345" y="0"/>
                  <a:pt x="5569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B7C431-E865-4AB9-B3BC-DD31CF8A0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643" y="379911"/>
            <a:ext cx="9372600" cy="391885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Timeline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1519-BEF8-344A-24FA-839397DD4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CED58F8-B824-82DA-50F4-BFC4343CD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27FAB39C-B8C3-6E06-A460-51D2BC4A8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DBCEE31-5D87-AFA6-FD9B-E3BCEDBE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212B1F-C471-0761-61B3-076C7691B3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3243" y="2031471"/>
            <a:ext cx="1113856" cy="1113856"/>
          </a:xfrm>
          <a:custGeom>
            <a:avLst/>
            <a:gdLst>
              <a:gd name="connsiteX0" fmla="*/ 556928 w 1113856"/>
              <a:gd name="connsiteY0" fmla="*/ 0 h 1113856"/>
              <a:gd name="connsiteX1" fmla="*/ 1113856 w 1113856"/>
              <a:gd name="connsiteY1" fmla="*/ 556928 h 1113856"/>
              <a:gd name="connsiteX2" fmla="*/ 556928 w 1113856"/>
              <a:gd name="connsiteY2" fmla="*/ 1113856 h 1113856"/>
              <a:gd name="connsiteX3" fmla="*/ 0 w 1113856"/>
              <a:gd name="connsiteY3" fmla="*/ 556928 h 1113856"/>
              <a:gd name="connsiteX4" fmla="*/ 556928 w 1113856"/>
              <a:gd name="connsiteY4" fmla="*/ 0 h 111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856" h="1113856">
                <a:moveTo>
                  <a:pt x="556928" y="0"/>
                </a:moveTo>
                <a:cubicBezTo>
                  <a:pt x="864511" y="0"/>
                  <a:pt x="1113856" y="249345"/>
                  <a:pt x="1113856" y="556928"/>
                </a:cubicBezTo>
                <a:cubicBezTo>
                  <a:pt x="1113856" y="864511"/>
                  <a:pt x="864511" y="1113856"/>
                  <a:pt x="556928" y="1113856"/>
                </a:cubicBezTo>
                <a:cubicBezTo>
                  <a:pt x="249345" y="1113856"/>
                  <a:pt x="0" y="864511"/>
                  <a:pt x="0" y="556928"/>
                </a:cubicBezTo>
                <a:cubicBezTo>
                  <a:pt x="0" y="249345"/>
                  <a:pt x="249345" y="0"/>
                  <a:pt x="5569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8BB5AEC-7014-AB4B-26B7-D5F4B1EE70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087" y="2031471"/>
            <a:ext cx="1113856" cy="1113856"/>
          </a:xfrm>
          <a:custGeom>
            <a:avLst/>
            <a:gdLst>
              <a:gd name="connsiteX0" fmla="*/ 556928 w 1113856"/>
              <a:gd name="connsiteY0" fmla="*/ 0 h 1113856"/>
              <a:gd name="connsiteX1" fmla="*/ 1113856 w 1113856"/>
              <a:gd name="connsiteY1" fmla="*/ 556928 h 1113856"/>
              <a:gd name="connsiteX2" fmla="*/ 556928 w 1113856"/>
              <a:gd name="connsiteY2" fmla="*/ 1113856 h 1113856"/>
              <a:gd name="connsiteX3" fmla="*/ 0 w 1113856"/>
              <a:gd name="connsiteY3" fmla="*/ 556928 h 1113856"/>
              <a:gd name="connsiteX4" fmla="*/ 556928 w 1113856"/>
              <a:gd name="connsiteY4" fmla="*/ 0 h 111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856" h="1113856">
                <a:moveTo>
                  <a:pt x="556928" y="0"/>
                </a:moveTo>
                <a:cubicBezTo>
                  <a:pt x="864511" y="0"/>
                  <a:pt x="1113856" y="249345"/>
                  <a:pt x="1113856" y="556928"/>
                </a:cubicBezTo>
                <a:cubicBezTo>
                  <a:pt x="1113856" y="864511"/>
                  <a:pt x="864511" y="1113856"/>
                  <a:pt x="556928" y="1113856"/>
                </a:cubicBezTo>
                <a:cubicBezTo>
                  <a:pt x="249345" y="1113856"/>
                  <a:pt x="0" y="864511"/>
                  <a:pt x="0" y="556928"/>
                </a:cubicBezTo>
                <a:cubicBezTo>
                  <a:pt x="0" y="249345"/>
                  <a:pt x="249345" y="0"/>
                  <a:pt x="5569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D575C00-CE72-10BD-53F9-310B207FB8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0133" y="2031471"/>
            <a:ext cx="1113856" cy="1113856"/>
          </a:xfrm>
          <a:custGeom>
            <a:avLst/>
            <a:gdLst>
              <a:gd name="connsiteX0" fmla="*/ 556928 w 1113856"/>
              <a:gd name="connsiteY0" fmla="*/ 0 h 1113856"/>
              <a:gd name="connsiteX1" fmla="*/ 1113856 w 1113856"/>
              <a:gd name="connsiteY1" fmla="*/ 556928 h 1113856"/>
              <a:gd name="connsiteX2" fmla="*/ 556928 w 1113856"/>
              <a:gd name="connsiteY2" fmla="*/ 1113856 h 1113856"/>
              <a:gd name="connsiteX3" fmla="*/ 0 w 1113856"/>
              <a:gd name="connsiteY3" fmla="*/ 556928 h 1113856"/>
              <a:gd name="connsiteX4" fmla="*/ 556928 w 1113856"/>
              <a:gd name="connsiteY4" fmla="*/ 0 h 111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856" h="1113856">
                <a:moveTo>
                  <a:pt x="556928" y="0"/>
                </a:moveTo>
                <a:cubicBezTo>
                  <a:pt x="864511" y="0"/>
                  <a:pt x="1113856" y="249345"/>
                  <a:pt x="1113856" y="556928"/>
                </a:cubicBezTo>
                <a:cubicBezTo>
                  <a:pt x="1113856" y="864511"/>
                  <a:pt x="864511" y="1113856"/>
                  <a:pt x="556928" y="1113856"/>
                </a:cubicBezTo>
                <a:cubicBezTo>
                  <a:pt x="249345" y="1113856"/>
                  <a:pt x="0" y="864511"/>
                  <a:pt x="0" y="556928"/>
                </a:cubicBezTo>
                <a:cubicBezTo>
                  <a:pt x="0" y="249345"/>
                  <a:pt x="249345" y="0"/>
                  <a:pt x="5569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B8C5733-5E8A-EA0F-73E1-0A2D3AD264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47179" y="2031471"/>
            <a:ext cx="1113856" cy="1113856"/>
          </a:xfrm>
          <a:custGeom>
            <a:avLst/>
            <a:gdLst>
              <a:gd name="connsiteX0" fmla="*/ 556928 w 1113856"/>
              <a:gd name="connsiteY0" fmla="*/ 0 h 1113856"/>
              <a:gd name="connsiteX1" fmla="*/ 1113856 w 1113856"/>
              <a:gd name="connsiteY1" fmla="*/ 556928 h 1113856"/>
              <a:gd name="connsiteX2" fmla="*/ 556928 w 1113856"/>
              <a:gd name="connsiteY2" fmla="*/ 1113856 h 1113856"/>
              <a:gd name="connsiteX3" fmla="*/ 0 w 1113856"/>
              <a:gd name="connsiteY3" fmla="*/ 556928 h 1113856"/>
              <a:gd name="connsiteX4" fmla="*/ 556928 w 1113856"/>
              <a:gd name="connsiteY4" fmla="*/ 0 h 111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856" h="1113856">
                <a:moveTo>
                  <a:pt x="556928" y="0"/>
                </a:moveTo>
                <a:cubicBezTo>
                  <a:pt x="864511" y="0"/>
                  <a:pt x="1113856" y="249345"/>
                  <a:pt x="1113856" y="556928"/>
                </a:cubicBezTo>
                <a:cubicBezTo>
                  <a:pt x="1113856" y="864511"/>
                  <a:pt x="864511" y="1113856"/>
                  <a:pt x="556928" y="1113856"/>
                </a:cubicBezTo>
                <a:cubicBezTo>
                  <a:pt x="249345" y="1113856"/>
                  <a:pt x="0" y="864511"/>
                  <a:pt x="0" y="556928"/>
                </a:cubicBezTo>
                <a:cubicBezTo>
                  <a:pt x="0" y="249345"/>
                  <a:pt x="249345" y="0"/>
                  <a:pt x="5569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43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75A4A3B-251E-A037-D517-AAF622070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4A90D81-8933-C581-B044-9BE301672C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9911"/>
            <a:ext cx="9372600" cy="391886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Blank slide with title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25A7C3-B249-0029-B1D4-4BEBBB4EC1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F9440990-8F5E-872B-5A21-D13C45342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5CD04596-0FE2-C26D-DE45-D6C5A176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1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46172F3-6CCE-E862-76A9-B307D470D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BD51B8-C15A-B884-9C09-B27408D4A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AE17811E-9E56-2992-2361-38C8CD987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52A49E8-8546-67B1-9E3B-BF79E52F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86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27DBED5F-7C2F-B900-2018-2917A1C19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041B5E-DDDD-C03A-E932-87835BB02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11" y="5657484"/>
            <a:ext cx="630372" cy="68979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8EA5C34-FE24-C499-E5AB-85EF0B2DE7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52" y="5651782"/>
            <a:ext cx="1640018" cy="6897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A888423-651D-D437-A98D-C06D1FCBD629}"/>
              </a:ext>
            </a:extLst>
          </p:cNvPr>
          <p:cNvSpPr/>
          <p:nvPr userDrawn="1"/>
        </p:nvSpPr>
        <p:spPr>
          <a:xfrm>
            <a:off x="-1220" y="2405944"/>
            <a:ext cx="12192000" cy="235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BFD010-2061-00EA-72CE-DF0E54D17A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88" y="2641670"/>
            <a:ext cx="12191187" cy="2614543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4132A63-35CA-BC47-54E7-83F00A9E3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217" y="417741"/>
            <a:ext cx="9893573" cy="914400"/>
          </a:xfrm>
        </p:spPr>
        <p:txBody>
          <a:bodyPr>
            <a:noAutofit/>
          </a:bodyPr>
          <a:lstStyle>
            <a:lvl1pPr>
              <a:defRPr sz="6600" b="0">
                <a:solidFill>
                  <a:srgbClr val="0073C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42912" indent="0">
              <a:buNone/>
              <a:defRPr/>
            </a:lvl2pPr>
          </a:lstStyle>
          <a:p>
            <a:pPr lvl="0"/>
            <a:r>
              <a:rPr lang="en-GB"/>
              <a:t>Insert presentation title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774008D-B159-684A-8D5D-38D0A7795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217" y="1576274"/>
            <a:ext cx="9144000" cy="61564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rgbClr val="1CB4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6BD7640-4BAF-C249-35E9-ADE81B19C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17" y="5784465"/>
            <a:ext cx="2019301" cy="428628"/>
          </a:xfrm>
        </p:spPr>
        <p:txBody>
          <a:bodyPr anchor="ctr">
            <a:normAutofit/>
          </a:bodyPr>
          <a:lstStyle>
            <a:lvl1pPr algn="l">
              <a:defRPr sz="2000">
                <a:solidFill>
                  <a:srgbClr val="0E8282"/>
                </a:solidFill>
              </a:defRPr>
            </a:lvl1pPr>
          </a:lstStyle>
          <a:p>
            <a:pPr lvl="0"/>
            <a:r>
              <a:rPr lang="en-US"/>
              <a:t>Add date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1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52442E20-03BE-B9D1-EFD6-683C4F102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BC7718B-A148-177C-D116-D4F7AFFDC8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148A6-A835-41D2-80D5-21031A4B398F}"/>
              </a:ext>
            </a:extLst>
          </p:cNvPr>
          <p:cNvCxnSpPr>
            <a:cxnSpLocks/>
          </p:cNvCxnSpPr>
          <p:nvPr userDrawn="1"/>
        </p:nvCxnSpPr>
        <p:spPr>
          <a:xfrm>
            <a:off x="0" y="920751"/>
            <a:ext cx="9657347" cy="0"/>
          </a:xfrm>
          <a:prstGeom prst="line">
            <a:avLst/>
          </a:prstGeom>
          <a:ln w="41275">
            <a:solidFill>
              <a:srgbClr val="1CB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D1C04645-2048-FA56-67B1-0C17D1088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463"/>
            <a:ext cx="2456907" cy="354782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Questions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8F1CF-36D6-A621-845A-68D719F4ECA7}"/>
              </a:ext>
            </a:extLst>
          </p:cNvPr>
          <p:cNvSpPr/>
          <p:nvPr userDrawn="1"/>
        </p:nvSpPr>
        <p:spPr>
          <a:xfrm>
            <a:off x="9602346" y="816456"/>
            <a:ext cx="195724" cy="195724"/>
          </a:xfrm>
          <a:prstGeom prst="ellipse">
            <a:avLst/>
          </a:prstGeom>
          <a:solidFill>
            <a:srgbClr val="1C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5B7C8F3-ACB5-2686-4C30-7778BE3C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A9D98-1976-84E0-13C5-8FE9901898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232C8A-4415-5992-5E95-EE3D696AF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73765"/>
            <a:ext cx="10206038" cy="5055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9848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A1AB164-E5C4-A7FA-2FD5-E09D7725D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6C4ACDB-761D-9678-E874-5FB42F8257DB}"/>
              </a:ext>
            </a:extLst>
          </p:cNvPr>
          <p:cNvCxnSpPr>
            <a:cxnSpLocks/>
          </p:cNvCxnSpPr>
          <p:nvPr userDrawn="1"/>
        </p:nvCxnSpPr>
        <p:spPr>
          <a:xfrm>
            <a:off x="3638310" y="1109716"/>
            <a:ext cx="4067702" cy="0"/>
          </a:xfrm>
          <a:prstGeom prst="line">
            <a:avLst/>
          </a:prstGeom>
          <a:ln w="41275">
            <a:solidFill>
              <a:srgbClr val="1CB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7149FC-1E0D-DAF4-9293-33CCA30E2E92}"/>
              </a:ext>
            </a:extLst>
          </p:cNvPr>
          <p:cNvCxnSpPr>
            <a:cxnSpLocks/>
          </p:cNvCxnSpPr>
          <p:nvPr userDrawn="1"/>
        </p:nvCxnSpPr>
        <p:spPr>
          <a:xfrm>
            <a:off x="4267394" y="3127338"/>
            <a:ext cx="4067702" cy="0"/>
          </a:xfrm>
          <a:prstGeom prst="line">
            <a:avLst/>
          </a:prstGeom>
          <a:ln w="41275">
            <a:solidFill>
              <a:srgbClr val="1CB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59F018-02EE-CD23-7090-970446A8A8D3}"/>
              </a:ext>
            </a:extLst>
          </p:cNvPr>
          <p:cNvCxnSpPr>
            <a:cxnSpLocks/>
          </p:cNvCxnSpPr>
          <p:nvPr userDrawn="1"/>
        </p:nvCxnSpPr>
        <p:spPr>
          <a:xfrm>
            <a:off x="3638310" y="5286031"/>
            <a:ext cx="4067702" cy="0"/>
          </a:xfrm>
          <a:prstGeom prst="line">
            <a:avLst/>
          </a:prstGeom>
          <a:ln w="41275">
            <a:solidFill>
              <a:srgbClr val="1CB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7F80CA7-5C77-9126-9C42-50B06308E4B2}"/>
              </a:ext>
            </a:extLst>
          </p:cNvPr>
          <p:cNvSpPr/>
          <p:nvPr userDrawn="1"/>
        </p:nvSpPr>
        <p:spPr>
          <a:xfrm>
            <a:off x="1304933" y="-3669"/>
            <a:ext cx="2949016" cy="6871012"/>
          </a:xfrm>
          <a:custGeom>
            <a:avLst/>
            <a:gdLst>
              <a:gd name="connsiteX0" fmla="*/ 1273663 w 2949016"/>
              <a:gd name="connsiteY0" fmla="*/ 0 h 6124575"/>
              <a:gd name="connsiteX1" fmla="*/ 1412148 w 2949016"/>
              <a:gd name="connsiteY1" fmla="*/ 0 h 6124575"/>
              <a:gd name="connsiteX2" fmla="*/ 1476196 w 2949016"/>
              <a:gd name="connsiteY2" fmla="*/ 43333 h 6124575"/>
              <a:gd name="connsiteX3" fmla="*/ 2949016 w 2949016"/>
              <a:gd name="connsiteY3" fmla="*/ 2994527 h 6124575"/>
              <a:gd name="connsiteX4" fmla="*/ 1407023 w 2949016"/>
              <a:gd name="connsiteY4" fmla="*/ 5995338 h 6124575"/>
              <a:gd name="connsiteX5" fmla="*/ 1201429 w 2949016"/>
              <a:gd name="connsiteY5" fmla="*/ 6124575 h 6124575"/>
              <a:gd name="connsiteX6" fmla="*/ 0 w 2949016"/>
              <a:gd name="connsiteY6" fmla="*/ 6124575 h 6124575"/>
              <a:gd name="connsiteX7" fmla="*/ 45742 w 2949016"/>
              <a:gd name="connsiteY7" fmla="*/ 6113655 h 6124575"/>
              <a:gd name="connsiteX8" fmla="*/ 2707949 w 2949016"/>
              <a:gd name="connsiteY8" fmla="*/ 2753999 h 6124575"/>
              <a:gd name="connsiteX9" fmla="*/ 1329136 w 2949016"/>
              <a:gd name="connsiteY9" fmla="*/ 39486 h 612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9016" h="6124575">
                <a:moveTo>
                  <a:pt x="1273663" y="0"/>
                </a:moveTo>
                <a:lnTo>
                  <a:pt x="1412148" y="0"/>
                </a:lnTo>
                <a:lnTo>
                  <a:pt x="1476196" y="43333"/>
                </a:lnTo>
                <a:cubicBezTo>
                  <a:pt x="2367553" y="699210"/>
                  <a:pt x="2949016" y="1776607"/>
                  <a:pt x="2949016" y="2994527"/>
                </a:cubicBezTo>
                <a:cubicBezTo>
                  <a:pt x="2949016" y="4243676"/>
                  <a:pt x="2337351" y="5345004"/>
                  <a:pt x="1407023" y="5995338"/>
                </a:cubicBezTo>
                <a:lnTo>
                  <a:pt x="1201429" y="6124575"/>
                </a:lnTo>
                <a:lnTo>
                  <a:pt x="0" y="6124575"/>
                </a:lnTo>
                <a:lnTo>
                  <a:pt x="45742" y="6113655"/>
                </a:lnTo>
                <a:cubicBezTo>
                  <a:pt x="1588090" y="5668260"/>
                  <a:pt x="2707949" y="4332551"/>
                  <a:pt x="2707949" y="2753999"/>
                </a:cubicBezTo>
                <a:cubicBezTo>
                  <a:pt x="2707949" y="1661155"/>
                  <a:pt x="2171212" y="684704"/>
                  <a:pt x="1329136" y="39486"/>
                </a:cubicBezTo>
                <a:close/>
              </a:path>
            </a:pathLst>
          </a:custGeom>
          <a:solidFill>
            <a:srgbClr val="31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AD81A4-0872-1F7D-563D-28F0E309CDC8}"/>
              </a:ext>
            </a:extLst>
          </p:cNvPr>
          <p:cNvSpPr/>
          <p:nvPr userDrawn="1"/>
        </p:nvSpPr>
        <p:spPr>
          <a:xfrm>
            <a:off x="3038939" y="587767"/>
            <a:ext cx="1095807" cy="1079658"/>
          </a:xfrm>
          <a:prstGeom prst="ellipse">
            <a:avLst/>
          </a:prstGeom>
          <a:solidFill>
            <a:schemeClr val="bg1"/>
          </a:solidFill>
          <a:ln w="57150">
            <a:solidFill>
              <a:srgbClr val="1C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D6F366C-BA00-12F0-E09C-C1B05A583DC3}"/>
              </a:ext>
            </a:extLst>
          </p:cNvPr>
          <p:cNvSpPr txBox="1">
            <a:spLocks/>
          </p:cNvSpPr>
          <p:nvPr userDrawn="1"/>
        </p:nvSpPr>
        <p:spPr>
          <a:xfrm>
            <a:off x="4368053" y="5389913"/>
            <a:ext cx="5030586" cy="516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3C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1">
                <a:solidFill>
                  <a:srgbClr val="0073C6"/>
                </a:solidFill>
              </a:rPr>
              <a:t>@InvestSalone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FBC3777-191A-54EF-DE76-9CBAF94CE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9" t="48962" r="33751"/>
          <a:stretch/>
        </p:blipFill>
        <p:spPr>
          <a:xfrm>
            <a:off x="3020061" y="497331"/>
            <a:ext cx="1146518" cy="1159852"/>
          </a:xfrm>
          <a:prstGeom prst="rect">
            <a:avLst/>
          </a:prstGeom>
        </p:spPr>
      </p:pic>
      <p:pic>
        <p:nvPicPr>
          <p:cNvPr id="17" name="Grafik 2">
            <a:extLst>
              <a:ext uri="{FF2B5EF4-FFF2-40B4-BE49-F238E27FC236}">
                <a16:creationId xmlns:a16="http://schemas.microsoft.com/office/drawing/2014/main" id="{D8945B61-E534-2C4E-597C-D1B2E3FE9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375" t="7326" r="20003" b="6655"/>
          <a:stretch/>
        </p:blipFill>
        <p:spPr>
          <a:xfrm>
            <a:off x="3503954" y="2612214"/>
            <a:ext cx="1234734" cy="1074937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86C384A8-3B64-237B-DFC5-4A1DE0B499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11" y="4718696"/>
            <a:ext cx="1066895" cy="1066895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68A4FEA1-67FF-D2CF-6E86-1BC6A75CBCEB}"/>
              </a:ext>
            </a:extLst>
          </p:cNvPr>
          <p:cNvSpPr/>
          <p:nvPr userDrawn="1"/>
        </p:nvSpPr>
        <p:spPr>
          <a:xfrm>
            <a:off x="3042494" y="4709739"/>
            <a:ext cx="1095807" cy="1079658"/>
          </a:xfrm>
          <a:prstGeom prst="ellipse">
            <a:avLst/>
          </a:prstGeom>
          <a:noFill/>
          <a:ln w="57150">
            <a:solidFill>
              <a:srgbClr val="1C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96A251-6628-CCC8-E055-4B7B40530C79}"/>
              </a:ext>
            </a:extLst>
          </p:cNvPr>
          <p:cNvSpPr/>
          <p:nvPr userDrawn="1"/>
        </p:nvSpPr>
        <p:spPr>
          <a:xfrm>
            <a:off x="3585995" y="2606272"/>
            <a:ext cx="1091014" cy="1074936"/>
          </a:xfrm>
          <a:prstGeom prst="ellipse">
            <a:avLst/>
          </a:prstGeom>
          <a:noFill/>
          <a:ln w="57150">
            <a:solidFill>
              <a:srgbClr val="1CB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46172F3-6CCE-E862-76A9-B307D470D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BD51B8-C15A-B884-9C09-B27408D4A1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2D14E02-3319-B42A-C79C-A7B2D09B6DB5}"/>
              </a:ext>
            </a:extLst>
          </p:cNvPr>
          <p:cNvSpPr/>
          <p:nvPr userDrawn="1"/>
        </p:nvSpPr>
        <p:spPr>
          <a:xfrm>
            <a:off x="7608150" y="5188169"/>
            <a:ext cx="195724" cy="195724"/>
          </a:xfrm>
          <a:prstGeom prst="ellipse">
            <a:avLst/>
          </a:prstGeom>
          <a:solidFill>
            <a:srgbClr val="1C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9111171-06CF-4056-46F0-549E9BC39408}"/>
              </a:ext>
            </a:extLst>
          </p:cNvPr>
          <p:cNvSpPr txBox="1">
            <a:spLocks/>
          </p:cNvSpPr>
          <p:nvPr userDrawn="1"/>
        </p:nvSpPr>
        <p:spPr>
          <a:xfrm>
            <a:off x="4408929" y="4769654"/>
            <a:ext cx="1665598" cy="507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3C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>
                <a:solidFill>
                  <a:srgbClr val="0073C6"/>
                </a:solidFill>
              </a:rPr>
              <a:t>FOLLOW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C3D4D9F-F678-4E92-3829-F29F1E4BC846}"/>
              </a:ext>
            </a:extLst>
          </p:cNvPr>
          <p:cNvSpPr txBox="1">
            <a:spLocks/>
          </p:cNvSpPr>
          <p:nvPr userDrawn="1"/>
        </p:nvSpPr>
        <p:spPr>
          <a:xfrm>
            <a:off x="4929527" y="3234552"/>
            <a:ext cx="5030586" cy="516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3C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1">
                <a:solidFill>
                  <a:srgbClr val="0073C6"/>
                </a:solidFill>
              </a:rPr>
              <a:t>@InvestSalone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7834468-E587-7A99-EE28-C40726A3F331}"/>
              </a:ext>
            </a:extLst>
          </p:cNvPr>
          <p:cNvSpPr/>
          <p:nvPr userDrawn="1"/>
        </p:nvSpPr>
        <p:spPr>
          <a:xfrm>
            <a:off x="8237234" y="3029476"/>
            <a:ext cx="195724" cy="195724"/>
          </a:xfrm>
          <a:prstGeom prst="ellipse">
            <a:avLst/>
          </a:prstGeom>
          <a:solidFill>
            <a:srgbClr val="1C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246E1214-7761-BDEF-4D58-80DD7FB95345}"/>
              </a:ext>
            </a:extLst>
          </p:cNvPr>
          <p:cNvSpPr txBox="1">
            <a:spLocks/>
          </p:cNvSpPr>
          <p:nvPr userDrawn="1"/>
        </p:nvSpPr>
        <p:spPr>
          <a:xfrm>
            <a:off x="4945025" y="2610961"/>
            <a:ext cx="1665598" cy="507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3C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>
                <a:solidFill>
                  <a:srgbClr val="0073C6"/>
                </a:solidFill>
              </a:rPr>
              <a:t>LIKE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799BE2B0-0321-9933-129D-2E66BABC759F}"/>
              </a:ext>
            </a:extLst>
          </p:cNvPr>
          <p:cNvSpPr txBox="1">
            <a:spLocks/>
          </p:cNvSpPr>
          <p:nvPr userDrawn="1"/>
        </p:nvSpPr>
        <p:spPr>
          <a:xfrm>
            <a:off x="4411162" y="1213910"/>
            <a:ext cx="5030586" cy="516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3C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1">
                <a:solidFill>
                  <a:srgbClr val="0073C6"/>
                </a:solidFill>
              </a:rPr>
              <a:t>investsalone.com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C02688B-78A1-4F55-37B0-2926E0CC2D06}"/>
              </a:ext>
            </a:extLst>
          </p:cNvPr>
          <p:cNvSpPr/>
          <p:nvPr userDrawn="1"/>
        </p:nvSpPr>
        <p:spPr>
          <a:xfrm>
            <a:off x="7608150" y="1011854"/>
            <a:ext cx="195724" cy="195724"/>
          </a:xfrm>
          <a:prstGeom prst="ellipse">
            <a:avLst/>
          </a:prstGeom>
          <a:solidFill>
            <a:srgbClr val="1C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FFBD6599-BE47-3967-BADD-0669C05BFF8C}"/>
              </a:ext>
            </a:extLst>
          </p:cNvPr>
          <p:cNvSpPr txBox="1">
            <a:spLocks/>
          </p:cNvSpPr>
          <p:nvPr userDrawn="1"/>
        </p:nvSpPr>
        <p:spPr>
          <a:xfrm>
            <a:off x="4395664" y="593339"/>
            <a:ext cx="1665598" cy="507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3C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>
                <a:solidFill>
                  <a:srgbClr val="0073C6"/>
                </a:solidFill>
              </a:rPr>
              <a:t>VISIT</a:t>
            </a:r>
          </a:p>
        </p:txBody>
      </p:sp>
    </p:spTree>
    <p:extLst>
      <p:ext uri="{BB962C8B-B14F-4D97-AF65-F5344CB8AC3E}">
        <p14:creationId xmlns:p14="http://schemas.microsoft.com/office/powerpoint/2010/main" val="41078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0CD41C9-A6F2-C91B-AABA-86E98D66B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5" r="25114" b="-1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45E0B-1F6A-45F7-9A97-CC41B2579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8056" y="2216928"/>
            <a:ext cx="9144000" cy="1508125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rgbClr val="0073C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Insert presentation title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D6588-D50D-431A-9F9B-60335F42B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056" y="4025436"/>
            <a:ext cx="9144000" cy="76993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1CB4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66A200-8B79-7A1A-2BC3-E98206D9E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8056" y="5112303"/>
            <a:ext cx="2019301" cy="428628"/>
          </a:xfrm>
        </p:spPr>
        <p:txBody>
          <a:bodyPr anchor="ctr">
            <a:normAutofit/>
          </a:bodyPr>
          <a:lstStyle>
            <a:lvl1pPr algn="l">
              <a:defRPr sz="2000">
                <a:solidFill>
                  <a:srgbClr val="0E8282"/>
                </a:solidFill>
              </a:defRPr>
            </a:lvl1pPr>
          </a:lstStyle>
          <a:p>
            <a:pPr lvl="0"/>
            <a:r>
              <a:rPr lang="en-US"/>
              <a:t>Add date here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BF39FF-86E4-9937-95AF-5C1951348DEC}"/>
              </a:ext>
            </a:extLst>
          </p:cNvPr>
          <p:cNvGrpSpPr/>
          <p:nvPr userDrawn="1"/>
        </p:nvGrpSpPr>
        <p:grpSpPr>
          <a:xfrm>
            <a:off x="9175865" y="357571"/>
            <a:ext cx="2583015" cy="714009"/>
            <a:chOff x="8979502" y="6057803"/>
            <a:chExt cx="2583015" cy="7140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B0BF81-B4C4-AE56-049E-0D11C0BE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145" y="6057803"/>
              <a:ext cx="630372" cy="689793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471F00F8-F1CC-83D8-B018-08A6FC266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502" y="6082019"/>
              <a:ext cx="1640018" cy="68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74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tangle&#10;&#10;Description automatically generated with low confidence">
            <a:extLst>
              <a:ext uri="{FF2B5EF4-FFF2-40B4-BE49-F238E27FC236}">
                <a16:creationId xmlns:a16="http://schemas.microsoft.com/office/drawing/2014/main" id="{E2A27AF8-8FBA-D7EF-5D37-F7E7AFE90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45E0B-1F6A-45F7-9A97-CC41B2579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8056" y="2059760"/>
            <a:ext cx="9144000" cy="1508125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rgbClr val="0073C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Insert presentation title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D6588-D50D-431A-9F9B-60335F42B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056" y="3796834"/>
            <a:ext cx="9144000" cy="76993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1CB4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66A200-8B79-7A1A-2BC3-E98206D9E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579" y="6114665"/>
            <a:ext cx="2019301" cy="428628"/>
          </a:xfrm>
        </p:spPr>
        <p:txBody>
          <a:bodyPr anchor="ctr">
            <a:normAutofit/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date here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BF39FF-86E4-9937-95AF-5C1951348DEC}"/>
              </a:ext>
            </a:extLst>
          </p:cNvPr>
          <p:cNvGrpSpPr/>
          <p:nvPr userDrawn="1"/>
        </p:nvGrpSpPr>
        <p:grpSpPr>
          <a:xfrm>
            <a:off x="9175865" y="357571"/>
            <a:ext cx="2583015" cy="714009"/>
            <a:chOff x="8979502" y="6057803"/>
            <a:chExt cx="2583015" cy="7140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B0BF81-B4C4-AE56-049E-0D11C0BE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2145" y="6057803"/>
              <a:ext cx="630372" cy="689793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471F00F8-F1CC-83D8-B018-08A6FC266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502" y="6082019"/>
              <a:ext cx="1640018" cy="68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2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52442E20-03BE-B9D1-EFD6-683C4F102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BC7718B-A148-177C-D116-D4F7AFFDC8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148A6-A835-41D2-80D5-21031A4B398F}"/>
              </a:ext>
            </a:extLst>
          </p:cNvPr>
          <p:cNvCxnSpPr>
            <a:cxnSpLocks/>
          </p:cNvCxnSpPr>
          <p:nvPr userDrawn="1"/>
        </p:nvCxnSpPr>
        <p:spPr>
          <a:xfrm>
            <a:off x="0" y="920751"/>
            <a:ext cx="9657347" cy="0"/>
          </a:xfrm>
          <a:prstGeom prst="line">
            <a:avLst/>
          </a:prstGeom>
          <a:ln w="41275">
            <a:solidFill>
              <a:srgbClr val="1CB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D1C04645-2048-FA56-67B1-0C17D1088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463"/>
            <a:ext cx="2456907" cy="354782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8F1CF-36D6-A621-845A-68D719F4ECA7}"/>
              </a:ext>
            </a:extLst>
          </p:cNvPr>
          <p:cNvSpPr/>
          <p:nvPr userDrawn="1"/>
        </p:nvSpPr>
        <p:spPr>
          <a:xfrm>
            <a:off x="9602346" y="816456"/>
            <a:ext cx="195724" cy="195724"/>
          </a:xfrm>
          <a:prstGeom prst="ellipse">
            <a:avLst/>
          </a:prstGeom>
          <a:solidFill>
            <a:srgbClr val="1C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5B7C8F3-ACB5-2686-4C30-7778BE3C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A9D98-1976-84E0-13C5-8FE9901898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9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52442E20-03BE-B9D1-EFD6-683C4F102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BC7718B-A148-177C-D116-D4F7AFFDC8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148A6-A835-41D2-80D5-21031A4B398F}"/>
              </a:ext>
            </a:extLst>
          </p:cNvPr>
          <p:cNvCxnSpPr>
            <a:cxnSpLocks/>
          </p:cNvCxnSpPr>
          <p:nvPr userDrawn="1"/>
        </p:nvCxnSpPr>
        <p:spPr>
          <a:xfrm>
            <a:off x="0" y="920751"/>
            <a:ext cx="9657347" cy="0"/>
          </a:xfrm>
          <a:prstGeom prst="line">
            <a:avLst/>
          </a:prstGeom>
          <a:ln w="41275">
            <a:solidFill>
              <a:srgbClr val="1CB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D1C04645-2048-FA56-67B1-0C17D1088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463"/>
            <a:ext cx="2456907" cy="354782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8F1CF-36D6-A621-845A-68D719F4ECA7}"/>
              </a:ext>
            </a:extLst>
          </p:cNvPr>
          <p:cNvSpPr/>
          <p:nvPr userDrawn="1"/>
        </p:nvSpPr>
        <p:spPr>
          <a:xfrm>
            <a:off x="9602346" y="816456"/>
            <a:ext cx="195724" cy="195724"/>
          </a:xfrm>
          <a:prstGeom prst="ellipse">
            <a:avLst/>
          </a:prstGeom>
          <a:solidFill>
            <a:srgbClr val="1C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5B7C8F3-ACB5-2686-4C30-7778BE3C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A9D98-1976-84E0-13C5-8FE9901898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6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2A50A0E-13B9-6BA8-297D-AD94FD74478B}"/>
              </a:ext>
            </a:extLst>
          </p:cNvPr>
          <p:cNvSpPr/>
          <p:nvPr userDrawn="1"/>
        </p:nvSpPr>
        <p:spPr>
          <a:xfrm>
            <a:off x="9506774" y="-18585"/>
            <a:ext cx="2685226" cy="1519121"/>
          </a:xfrm>
          <a:custGeom>
            <a:avLst/>
            <a:gdLst>
              <a:gd name="connsiteX0" fmla="*/ 0 w 2685226"/>
              <a:gd name="connsiteY0" fmla="*/ 0 h 1519121"/>
              <a:gd name="connsiteX1" fmla="*/ 2685226 w 2685226"/>
              <a:gd name="connsiteY1" fmla="*/ 0 h 1519121"/>
              <a:gd name="connsiteX2" fmla="*/ 2685226 w 2685226"/>
              <a:gd name="connsiteY2" fmla="*/ 1423045 h 1519121"/>
              <a:gd name="connsiteX3" fmla="*/ 2525143 w 2685226"/>
              <a:gd name="connsiteY3" fmla="*/ 1465782 h 1519121"/>
              <a:gd name="connsiteX4" fmla="*/ 1329791 w 2685226"/>
              <a:gd name="connsiteY4" fmla="*/ 1394244 h 1519121"/>
              <a:gd name="connsiteX5" fmla="*/ 36003 w 2685226"/>
              <a:gd name="connsiteY5" fmla="*/ 88862 h 15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226" h="1519121">
                <a:moveTo>
                  <a:pt x="0" y="0"/>
                </a:moveTo>
                <a:lnTo>
                  <a:pt x="2685226" y="0"/>
                </a:lnTo>
                <a:lnTo>
                  <a:pt x="2685226" y="1423045"/>
                </a:lnTo>
                <a:lnTo>
                  <a:pt x="2525143" y="1465782"/>
                </a:lnTo>
                <a:cubicBezTo>
                  <a:pt x="2117921" y="1553503"/>
                  <a:pt x="1711590" y="1535303"/>
                  <a:pt x="1329791" y="1394244"/>
                </a:cubicBezTo>
                <a:cubicBezTo>
                  <a:pt x="748282" y="1179400"/>
                  <a:pt x="308837" y="711015"/>
                  <a:pt x="36003" y="88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40A9-CB09-49D3-9504-BF4A04E9E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7265" y="3162670"/>
            <a:ext cx="5576898" cy="1111250"/>
          </a:xfrm>
        </p:spPr>
        <p:txBody>
          <a:bodyPr>
            <a:noAutofit/>
          </a:bodyPr>
          <a:lstStyle>
            <a:lvl1pPr algn="l">
              <a:defRPr sz="5400" b="0">
                <a:solidFill>
                  <a:srgbClr val="13B231"/>
                </a:solidFill>
              </a:defRPr>
            </a:lvl1pPr>
          </a:lstStyle>
          <a:p>
            <a:r>
              <a:rPr lang="en-US" dirty="0"/>
              <a:t>Section:</a:t>
            </a:r>
            <a:br>
              <a:rPr lang="en-US" dirty="0"/>
            </a:br>
            <a:r>
              <a:rPr lang="en-US" dirty="0"/>
              <a:t>Insert section title</a:t>
            </a:r>
            <a:endParaRPr lang="en-GB" dirty="0"/>
          </a:p>
        </p:txBody>
      </p:sp>
      <p:pic>
        <p:nvPicPr>
          <p:cNvPr id="35" name="Picture 3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69069F0-707E-265C-8924-ADBB54C5F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71" y="154621"/>
            <a:ext cx="1688322" cy="927836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83644B7-6043-22DC-CCB6-E2AA539B2C0B}"/>
              </a:ext>
            </a:extLst>
          </p:cNvPr>
          <p:cNvSpPr/>
          <p:nvPr userDrawn="1"/>
        </p:nvSpPr>
        <p:spPr>
          <a:xfrm rot="17416632" flipH="1">
            <a:off x="10172302" y="-600360"/>
            <a:ext cx="1119760" cy="3268146"/>
          </a:xfrm>
          <a:custGeom>
            <a:avLst/>
            <a:gdLst>
              <a:gd name="connsiteX0" fmla="*/ 41781 w 1119760"/>
              <a:gd name="connsiteY0" fmla="*/ 0 h 3268146"/>
              <a:gd name="connsiteX1" fmla="*/ 0 w 1119760"/>
              <a:gd name="connsiteY1" fmla="*/ 113089 h 3268146"/>
              <a:gd name="connsiteX2" fmla="*/ 70878 w 1119760"/>
              <a:gd name="connsiteY2" fmla="*/ 177657 h 3268146"/>
              <a:gd name="connsiteX3" fmla="*/ 846983 w 1119760"/>
              <a:gd name="connsiteY3" fmla="*/ 1843661 h 3268146"/>
              <a:gd name="connsiteX4" fmla="*/ 499824 w 1119760"/>
              <a:gd name="connsiteY4" fmla="*/ 2989726 h 3268146"/>
              <a:gd name="connsiteX5" fmla="*/ 399909 w 1119760"/>
              <a:gd name="connsiteY5" fmla="*/ 3131235 h 3268146"/>
              <a:gd name="connsiteX6" fmla="*/ 770482 w 1119760"/>
              <a:gd name="connsiteY6" fmla="*/ 3268146 h 3268146"/>
              <a:gd name="connsiteX7" fmla="*/ 845254 w 1119760"/>
              <a:gd name="connsiteY7" fmla="*/ 3136993 h 3268146"/>
              <a:gd name="connsiteX8" fmla="*/ 1119760 w 1119760"/>
              <a:gd name="connsiteY8" fmla="*/ 2042123 h 3268146"/>
              <a:gd name="connsiteX9" fmla="*/ 139109 w 1119760"/>
              <a:gd name="connsiteY9" fmla="*/ 74537 h 326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760" h="3268146">
                <a:moveTo>
                  <a:pt x="41781" y="0"/>
                </a:moveTo>
                <a:lnTo>
                  <a:pt x="0" y="113089"/>
                </a:lnTo>
                <a:lnTo>
                  <a:pt x="70878" y="177657"/>
                </a:lnTo>
                <a:cubicBezTo>
                  <a:pt x="559920" y="649197"/>
                  <a:pt x="846983" y="1223733"/>
                  <a:pt x="846983" y="1843661"/>
                </a:cubicBezTo>
                <a:cubicBezTo>
                  <a:pt x="846983" y="2250684"/>
                  <a:pt x="723236" y="2638141"/>
                  <a:pt x="499824" y="2989726"/>
                </a:cubicBezTo>
                <a:lnTo>
                  <a:pt x="399909" y="3131235"/>
                </a:lnTo>
                <a:lnTo>
                  <a:pt x="770482" y="3268146"/>
                </a:lnTo>
                <a:lnTo>
                  <a:pt x="845254" y="3136993"/>
                </a:lnTo>
                <a:cubicBezTo>
                  <a:pt x="1022430" y="2797983"/>
                  <a:pt x="1119760" y="2428629"/>
                  <a:pt x="1119760" y="2042123"/>
                </a:cubicBezTo>
                <a:cubicBezTo>
                  <a:pt x="1119760" y="1288437"/>
                  <a:pt x="749663" y="599971"/>
                  <a:pt x="139109" y="74537"/>
                </a:cubicBezTo>
                <a:close/>
              </a:path>
            </a:pathLst>
          </a:custGeom>
          <a:solidFill>
            <a:srgbClr val="31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A31AEFFA-3754-9025-BE1F-7C92610EE2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0938A28-7D8A-58CB-A9C0-021315D28A56}"/>
              </a:ext>
            </a:extLst>
          </p:cNvPr>
          <p:cNvSpPr/>
          <p:nvPr userDrawn="1"/>
        </p:nvSpPr>
        <p:spPr>
          <a:xfrm>
            <a:off x="10743210" y="5394094"/>
            <a:ext cx="1448790" cy="1463905"/>
          </a:xfrm>
          <a:custGeom>
            <a:avLst/>
            <a:gdLst>
              <a:gd name="connsiteX0" fmla="*/ 1221583 w 1448790"/>
              <a:gd name="connsiteY0" fmla="*/ 0 h 1463905"/>
              <a:gd name="connsiteX1" fmla="*/ 1448790 w 1448790"/>
              <a:gd name="connsiteY1" fmla="*/ 860 h 1463905"/>
              <a:gd name="connsiteX2" fmla="*/ 1448790 w 1448790"/>
              <a:gd name="connsiteY2" fmla="*/ 1463905 h 1463905"/>
              <a:gd name="connsiteX3" fmla="*/ 62420 w 1448790"/>
              <a:gd name="connsiteY3" fmla="*/ 1463905 h 1463905"/>
              <a:gd name="connsiteX4" fmla="*/ 20992 w 1448790"/>
              <a:gd name="connsiteY4" fmla="*/ 1263537 h 1463905"/>
              <a:gd name="connsiteX5" fmla="*/ 163055 w 1448790"/>
              <a:gd name="connsiteY5" fmla="*/ 440657 h 1463905"/>
              <a:gd name="connsiteX6" fmla="*/ 1221583 w 1448790"/>
              <a:gd name="connsiteY6" fmla="*/ 0 h 146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790" h="1463905">
                <a:moveTo>
                  <a:pt x="1221583" y="0"/>
                </a:moveTo>
                <a:lnTo>
                  <a:pt x="1448790" y="860"/>
                </a:lnTo>
                <a:lnTo>
                  <a:pt x="1448790" y="1463905"/>
                </a:lnTo>
                <a:lnTo>
                  <a:pt x="62420" y="1463905"/>
                </a:lnTo>
                <a:lnTo>
                  <a:pt x="20992" y="1263537"/>
                </a:lnTo>
                <a:cubicBezTo>
                  <a:pt x="-31207" y="929417"/>
                  <a:pt x="13141" y="651720"/>
                  <a:pt x="163055" y="440657"/>
                </a:cubicBezTo>
                <a:cubicBezTo>
                  <a:pt x="358769" y="165116"/>
                  <a:pt x="720964" y="22052"/>
                  <a:pt x="12215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7D8309-2A43-165A-FB24-A1EFC6C6CB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15" y="5979358"/>
            <a:ext cx="559281" cy="6120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644CFEF-9DE0-A9AA-40AB-A454B59A1C1B}"/>
              </a:ext>
            </a:extLst>
          </p:cNvPr>
          <p:cNvSpPr/>
          <p:nvPr userDrawn="1"/>
        </p:nvSpPr>
        <p:spPr>
          <a:xfrm rot="2123125" flipH="1">
            <a:off x="10826154" y="4892311"/>
            <a:ext cx="854328" cy="2230992"/>
          </a:xfrm>
          <a:custGeom>
            <a:avLst/>
            <a:gdLst>
              <a:gd name="connsiteX0" fmla="*/ 91110 w 854328"/>
              <a:gd name="connsiteY0" fmla="*/ 16261 h 2230992"/>
              <a:gd name="connsiteX1" fmla="*/ 68109 w 854328"/>
              <a:gd name="connsiteY1" fmla="*/ 0 h 2230992"/>
              <a:gd name="connsiteX2" fmla="*/ 0 w 854328"/>
              <a:gd name="connsiteY2" fmla="*/ 95891 h 2230992"/>
              <a:gd name="connsiteX3" fmla="*/ 133027 w 854328"/>
              <a:gd name="connsiteY3" fmla="*/ 219744 h 2230992"/>
              <a:gd name="connsiteX4" fmla="*/ 581551 w 854328"/>
              <a:gd name="connsiteY4" fmla="*/ 1192402 h 2230992"/>
              <a:gd name="connsiteX5" fmla="*/ 313453 w 854328"/>
              <a:gd name="connsiteY5" fmla="*/ 1953556 h 2230992"/>
              <a:gd name="connsiteX6" fmla="*/ 250810 w 854328"/>
              <a:gd name="connsiteY6" fmla="*/ 2033064 h 2230992"/>
              <a:gd name="connsiteX7" fmla="*/ 529472 w 854328"/>
              <a:gd name="connsiteY7" fmla="*/ 2230992 h 2230992"/>
              <a:gd name="connsiteX8" fmla="*/ 579822 w 854328"/>
              <a:gd name="connsiteY8" fmla="*/ 2164605 h 2230992"/>
              <a:gd name="connsiteX9" fmla="*/ 854328 w 854328"/>
              <a:gd name="connsiteY9" fmla="*/ 1341587 h 2230992"/>
              <a:gd name="connsiteX10" fmla="*/ 91110 w 854328"/>
              <a:gd name="connsiteY10" fmla="*/ 16261 h 22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328" h="2230992">
                <a:moveTo>
                  <a:pt x="91110" y="16261"/>
                </a:moveTo>
                <a:lnTo>
                  <a:pt x="68109" y="0"/>
                </a:lnTo>
                <a:lnTo>
                  <a:pt x="0" y="95891"/>
                </a:lnTo>
                <a:lnTo>
                  <a:pt x="133027" y="219744"/>
                </a:lnTo>
                <a:cubicBezTo>
                  <a:pt x="420078" y="512592"/>
                  <a:pt x="581550" y="842900"/>
                  <a:pt x="581551" y="1192402"/>
                </a:cubicBezTo>
                <a:cubicBezTo>
                  <a:pt x="581551" y="1460118"/>
                  <a:pt x="486807" y="1716573"/>
                  <a:pt x="313453" y="1953556"/>
                </a:cubicBezTo>
                <a:lnTo>
                  <a:pt x="250810" y="2033064"/>
                </a:lnTo>
                <a:lnTo>
                  <a:pt x="529472" y="2230992"/>
                </a:lnTo>
                <a:lnTo>
                  <a:pt x="579822" y="2164605"/>
                </a:lnTo>
                <a:cubicBezTo>
                  <a:pt x="756998" y="1909770"/>
                  <a:pt x="854328" y="1632125"/>
                  <a:pt x="854328" y="1341587"/>
                </a:cubicBezTo>
                <a:cubicBezTo>
                  <a:pt x="854328" y="845857"/>
                  <a:pt x="570973" y="387663"/>
                  <a:pt x="91110" y="16261"/>
                </a:cubicBezTo>
                <a:close/>
              </a:path>
            </a:pathLst>
          </a:custGeom>
          <a:solidFill>
            <a:srgbClr val="31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5E0B-1F6A-45F7-9A97-CC41B2579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20875"/>
            <a:ext cx="9144000" cy="150812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73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D6588-D50D-431A-9F9B-60335F42B9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49664"/>
            <a:ext cx="9144000" cy="769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1CB4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en-GB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B18D9BA-73C3-54D7-3984-8437D3A71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6FA2B3-12A3-8711-B238-B6F625CE4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27DBED5F-7C2F-B900-2018-2917A1C19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6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B101B-57AD-4A5C-8242-076F3506D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153"/>
            <a:ext cx="10515600" cy="4860515"/>
          </a:xfrm>
        </p:spPr>
        <p:txBody>
          <a:bodyPr/>
          <a:lstStyle>
            <a:lvl1pPr marL="0" indent="0">
              <a:buNone/>
              <a:defRPr/>
            </a:lvl1pPr>
            <a:lvl2pPr marL="800100" indent="-357188">
              <a:buFont typeface="Calibri" panose="020F0502020204030204" pitchFamily="34" charset="0"/>
              <a:buChar char="–"/>
              <a:defRPr sz="2400"/>
            </a:lvl2pPr>
            <a:lvl3pPr marL="1257300" indent="-357188">
              <a:buFont typeface="Arial" panose="020B0604020202020204" pitchFamily="34" charset="0"/>
              <a:buChar char="•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6310C61-4DE3-289C-3E6C-F0D0B08CE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230958"/>
            <a:ext cx="1640018" cy="6897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96F302A-BE49-B5A3-8EC4-1911189CE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463"/>
            <a:ext cx="9372600" cy="354782"/>
          </a:xfrm>
        </p:spPr>
        <p:txBody>
          <a:bodyPr anchor="ctr"/>
          <a:lstStyle>
            <a:lvl1pPr>
              <a:defRPr>
                <a:solidFill>
                  <a:srgbClr val="0073C6"/>
                </a:solidFill>
              </a:defRPr>
            </a:lvl1pPr>
          </a:lstStyle>
          <a:p>
            <a:r>
              <a:rPr lang="en-US" dirty="0"/>
              <a:t>One column of text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3BA78-09F6-41CA-721E-610F16561A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" y="5986790"/>
            <a:ext cx="559281" cy="612000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D61AB368-67BC-197B-BF49-DB9B482B2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2"/>
          <a:stretch/>
        </p:blipFill>
        <p:spPr>
          <a:xfrm>
            <a:off x="406" y="6627042"/>
            <a:ext cx="12191187" cy="230958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C0A0D8-1F73-F014-1290-2F9B9048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154550"/>
            <a:ext cx="654181" cy="365125"/>
          </a:xfrm>
        </p:spPr>
        <p:txBody>
          <a:bodyPr/>
          <a:lstStyle>
            <a:lvl1pPr>
              <a:defRPr sz="1600">
                <a:solidFill>
                  <a:srgbClr val="1CB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26C63D-454F-4CF5-9AE3-1DED217FBA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3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83F3D-087A-44D0-9272-64923E04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46CC2-EDD5-4544-B43F-00F20224D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17A6-DE61-4C93-90F3-94DB74A56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95D6-02B3-4DEC-BE87-41D4D3ABE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67CE5-C941-4C0A-BB10-BDF7B1953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C63D-454F-4CF5-9AE3-1DED217FB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9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9" r:id="rId3"/>
    <p:sldLayoutId id="2147483690" r:id="rId4"/>
    <p:sldLayoutId id="2147483693" r:id="rId5"/>
    <p:sldLayoutId id="2147483694" r:id="rId6"/>
    <p:sldLayoutId id="2147483650" r:id="rId7"/>
    <p:sldLayoutId id="2147483695" r:id="rId8"/>
    <p:sldLayoutId id="2147483673" r:id="rId9"/>
    <p:sldLayoutId id="2147483676" r:id="rId10"/>
    <p:sldLayoutId id="2147483672" r:id="rId11"/>
    <p:sldLayoutId id="2147483652" r:id="rId12"/>
    <p:sldLayoutId id="2147483653" r:id="rId13"/>
    <p:sldLayoutId id="2147483674" r:id="rId14"/>
    <p:sldLayoutId id="2147483675" r:id="rId15"/>
    <p:sldLayoutId id="2147483681" r:id="rId16"/>
    <p:sldLayoutId id="2147483683" r:id="rId17"/>
    <p:sldLayoutId id="2147483654" r:id="rId18"/>
    <p:sldLayoutId id="2147483655" r:id="rId19"/>
    <p:sldLayoutId id="2147483692" r:id="rId20"/>
    <p:sldLayoutId id="214748367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3C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E8282"/>
        </a:buClr>
        <a:buFont typeface="Wingdings" panose="05000000000000000000" pitchFamily="2" charset="2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57188" algn="l" defTabSz="914400" rtl="0" eaLnBrk="1" latinLnBrk="0" hangingPunct="1">
        <a:lnSpc>
          <a:spcPct val="90000"/>
        </a:lnSpc>
        <a:spcBef>
          <a:spcPts val="500"/>
        </a:spcBef>
        <a:buClr>
          <a:srgbClr val="0E8282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57300" indent="-357188" algn="l" defTabSz="914400" rtl="0" eaLnBrk="1" latinLnBrk="0" hangingPunct="1">
        <a:lnSpc>
          <a:spcPct val="90000"/>
        </a:lnSpc>
        <a:spcBef>
          <a:spcPts val="500"/>
        </a:spcBef>
        <a:buClr>
          <a:srgbClr val="0E828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salone.com/ANDEconference2023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pkukreja@investsalon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B30A-3DDA-6B3E-EEC4-15B125686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>
                <a:latin typeface="Calibri"/>
                <a:cs typeface="Calibri"/>
              </a:rPr>
              <a:t>Facilitating a favourable investment climate – lessons from Sierra Leone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AD010-4750-E25A-CDA4-96CDFFD3D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ANDE Annual Conference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558E3-2971-A957-4F2C-294F698AFD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Pooja Melwani</a:t>
            </a:r>
          </a:p>
        </p:txBody>
      </p:sp>
    </p:spTree>
    <p:extLst>
      <p:ext uri="{BB962C8B-B14F-4D97-AF65-F5344CB8AC3E}">
        <p14:creationId xmlns:p14="http://schemas.microsoft.com/office/powerpoint/2010/main" val="199591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9CB570-F040-94E5-5BB3-52083784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Building on 20 years of improving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DA7C1-963C-B9C5-8D24-852DDFAB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C63D-454F-4CF5-9AE3-1DED217FBA80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BCE681-E391-9060-D226-19861A2B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00125"/>
            <a:ext cx="91249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AB1924-DD11-6584-C7B8-7F419FC4AA6D}"/>
              </a:ext>
            </a:extLst>
          </p:cNvPr>
          <p:cNvSpPr txBox="1"/>
          <p:nvPr/>
        </p:nvSpPr>
        <p:spPr>
          <a:xfrm>
            <a:off x="1900651" y="5934900"/>
            <a:ext cx="724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 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Bank Worldwide Governance Indicators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shown for all Sub-Saharan African countries with Sierra Leone highlighted in orange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5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CFF23E-5E63-2D0E-79E6-673AC2068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0175"/>
            <a:ext cx="5257800" cy="4776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We have been working in Sierra Leone since 2019 to help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reduce the cost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risk of doing business in Sierra Leone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.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We work with businesses, </a:t>
            </a: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investors, buyers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and the public sector.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We use a spectrum of tools, including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public-private dialogues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grants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, brokering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links between producers, buyers, investors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providing technical assistance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7EBBD8F-5F4B-C9F9-F8CE-89DD57D32A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r="13832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3823FF6-CFA5-60A4-9637-5D3B43D8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Invest Salone 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23EC3-5940-DA03-0DE2-91364F20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C63D-454F-4CF5-9AE3-1DED217FBA8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05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969633-180E-FC9F-5811-1D8FF92E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Impact to 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F46A28-FB0D-BA78-7EA1-6252866A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C63D-454F-4CF5-9AE3-1DED217FBA8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F47CF-24FB-DB18-0AC8-6B9F0A8900AC}"/>
              </a:ext>
            </a:extLst>
          </p:cNvPr>
          <p:cNvSpPr/>
          <p:nvPr/>
        </p:nvSpPr>
        <p:spPr>
          <a:xfrm>
            <a:off x="1200419" y="1631173"/>
            <a:ext cx="4492355" cy="1123712"/>
          </a:xfrm>
          <a:prstGeom prst="roundRect">
            <a:avLst/>
          </a:prstGeom>
          <a:solidFill>
            <a:srgbClr val="DBF0F3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>
                <a:solidFill>
                  <a:srgbClr val="595959"/>
                </a:solidFill>
                <a:latin typeface="Calibri"/>
                <a:ea typeface="Calibri" panose="020F0502020204030204" pitchFamily="34" charset="0"/>
                <a:cs typeface="Calibri"/>
              </a:rPr>
              <a:t>Supported impact investors </a:t>
            </a:r>
            <a:r>
              <a:rPr lang="en-AU" sz="2000">
                <a:solidFill>
                  <a:srgbClr val="595959"/>
                </a:solidFill>
                <a:latin typeface="Calibri"/>
                <a:ea typeface="Calibri" panose="020F0502020204030204" pitchFamily="34" charset="0"/>
                <a:cs typeface="Calibri"/>
              </a:rPr>
              <a:t>to unlock </a:t>
            </a:r>
            <a:r>
              <a:rPr lang="en-AU" sz="2000" b="1">
                <a:solidFill>
                  <a:srgbClr val="595959"/>
                </a:solidFill>
                <a:latin typeface="Calibri"/>
                <a:ea typeface="Calibri" panose="020F0502020204030204" pitchFamily="34" charset="0"/>
                <a:cs typeface="Calibri"/>
              </a:rPr>
              <a:t>£13m in investment</a:t>
            </a:r>
            <a:r>
              <a:rPr lang="en-AU" sz="2000">
                <a:solidFill>
                  <a:srgbClr val="595959"/>
                </a:solidFill>
                <a:latin typeface="Calibri"/>
                <a:ea typeface="Calibri" panose="020F0502020204030204" pitchFamily="34" charset="0"/>
                <a:cs typeface="Calibri"/>
              </a:rPr>
              <a:t> for </a:t>
            </a:r>
            <a:r>
              <a:rPr lang="en-AU" sz="2000" b="1">
                <a:solidFill>
                  <a:srgbClr val="595959"/>
                </a:solidFill>
                <a:latin typeface="Calibri"/>
                <a:ea typeface="Calibri" panose="020F0502020204030204" pitchFamily="34" charset="0"/>
                <a:cs typeface="Calibri"/>
              </a:rPr>
              <a:t>Sierra Leonean businesses</a:t>
            </a:r>
            <a:endParaRPr lang="en-US" sz="2000" b="1">
              <a:solidFill>
                <a:srgbClr val="595959"/>
              </a:solidFill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00A410-568A-8B98-D9EB-C1C530B1BFCA}"/>
              </a:ext>
            </a:extLst>
          </p:cNvPr>
          <p:cNvSpPr/>
          <p:nvPr/>
        </p:nvSpPr>
        <p:spPr>
          <a:xfrm>
            <a:off x="6581581" y="1631173"/>
            <a:ext cx="4484162" cy="1123712"/>
          </a:xfrm>
          <a:prstGeom prst="roundRect">
            <a:avLst/>
          </a:prstGeom>
          <a:solidFill>
            <a:srgbClr val="DBF0F3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Supported 30+ Sierra Leonean businesses</a:t>
            </a:r>
            <a:r>
              <a:rPr lang="en-IN" sz="20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 to become </a:t>
            </a:r>
            <a:r>
              <a:rPr lang="en-IN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more productive </a:t>
            </a:r>
            <a:r>
              <a:rPr lang="en-IN" sz="20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and </a:t>
            </a:r>
            <a:r>
              <a:rPr lang="en-IN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competitive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8DB71F-B750-C1BD-FB40-6F76AB664A2F}"/>
              </a:ext>
            </a:extLst>
          </p:cNvPr>
          <p:cNvSpPr/>
          <p:nvPr/>
        </p:nvSpPr>
        <p:spPr>
          <a:xfrm>
            <a:off x="1198420" y="3226593"/>
            <a:ext cx="4484162" cy="1123712"/>
          </a:xfrm>
          <a:prstGeom prst="roundRect">
            <a:avLst/>
          </a:prstGeom>
          <a:solidFill>
            <a:srgbClr val="DBF0F3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Published 20+ research papers </a:t>
            </a:r>
            <a:r>
              <a:rPr lang="en-GB" sz="20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to inform policies and regulations in support of private sector-led growth</a:t>
            </a:r>
            <a:endParaRPr lang="en-US" sz="2000" dirty="0">
              <a:solidFill>
                <a:srgbClr val="59595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1760D0-DA9E-10CC-0CA1-C17B080122D6}"/>
              </a:ext>
            </a:extLst>
          </p:cNvPr>
          <p:cNvSpPr/>
          <p:nvPr/>
        </p:nvSpPr>
        <p:spPr>
          <a:xfrm>
            <a:off x="1198421" y="4822013"/>
            <a:ext cx="4484162" cy="783193"/>
          </a:xfrm>
          <a:prstGeom prst="roundRect">
            <a:avLst/>
          </a:prstGeom>
          <a:solidFill>
            <a:srgbClr val="DBF0F3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Introduced </a:t>
            </a:r>
            <a:r>
              <a:rPr lang="en-GB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innovative financial products </a:t>
            </a:r>
            <a:r>
              <a:rPr lang="en-GB" sz="2000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to </a:t>
            </a:r>
            <a:r>
              <a:rPr lang="en-GB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address capital constraints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D82257-CACA-05C7-A87F-C1B0AE372259}"/>
              </a:ext>
            </a:extLst>
          </p:cNvPr>
          <p:cNvSpPr/>
          <p:nvPr/>
        </p:nvSpPr>
        <p:spPr>
          <a:xfrm>
            <a:off x="6581581" y="3225789"/>
            <a:ext cx="4484162" cy="1123712"/>
          </a:xfrm>
          <a:prstGeom prst="roundRect">
            <a:avLst/>
          </a:prstGeom>
          <a:solidFill>
            <a:srgbClr val="DBF0F3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rgbClr val="595959"/>
                </a:solidFill>
                <a:latin typeface="Calibri"/>
                <a:ea typeface="+mn-lt"/>
                <a:cs typeface="+mn-lt"/>
              </a:rPr>
              <a:t>Linking</a:t>
            </a:r>
            <a:r>
              <a:rPr lang="en-GB" sz="2000" b="1" dirty="0">
                <a:solidFill>
                  <a:srgbClr val="595959"/>
                </a:solidFill>
                <a:latin typeface="Calibri"/>
                <a:ea typeface="+mn-lt"/>
                <a:cs typeface="+mn-lt"/>
              </a:rPr>
              <a:t> international buyers to Sierra Leonean businesses </a:t>
            </a:r>
            <a:r>
              <a:rPr lang="en-GB" sz="2000" dirty="0">
                <a:solidFill>
                  <a:srgbClr val="595959"/>
                </a:solidFill>
                <a:latin typeface="Calibri"/>
                <a:ea typeface="+mn-lt"/>
                <a:cs typeface="+mn-lt"/>
              </a:rPr>
              <a:t>to promote exports, including for textiles</a:t>
            </a:r>
            <a:endParaRPr lang="en-US" sz="1600" dirty="0">
              <a:solidFill>
                <a:srgbClr val="59595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0E0527-43A3-9445-CC27-57A75CEDD359}"/>
              </a:ext>
            </a:extLst>
          </p:cNvPr>
          <p:cNvSpPr/>
          <p:nvPr/>
        </p:nvSpPr>
        <p:spPr>
          <a:xfrm>
            <a:off x="6581581" y="4817127"/>
            <a:ext cx="4484162" cy="783193"/>
          </a:xfrm>
          <a:prstGeom prst="roundRect">
            <a:avLst/>
          </a:prstGeom>
          <a:solidFill>
            <a:srgbClr val="DBF0F3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rgbClr val="595959"/>
                </a:solidFill>
                <a:latin typeface="Calibri"/>
                <a:ea typeface="+mn-lt"/>
                <a:cs typeface="+mn-lt"/>
              </a:rPr>
              <a:t>Supporting</a:t>
            </a:r>
            <a:r>
              <a:rPr lang="en-GB" sz="2000" b="1" dirty="0">
                <a:solidFill>
                  <a:srgbClr val="595959"/>
                </a:solidFill>
                <a:latin typeface="Calibri"/>
                <a:ea typeface="+mn-lt"/>
                <a:cs typeface="+mn-lt"/>
              </a:rPr>
              <a:t> Sierra Leonean bank</a:t>
            </a:r>
            <a:r>
              <a:rPr lang="en-GB" sz="2000" dirty="0">
                <a:solidFill>
                  <a:srgbClr val="595959"/>
                </a:solidFill>
                <a:latin typeface="Calibri"/>
                <a:ea typeface="+mn-lt"/>
                <a:cs typeface="+mn-lt"/>
              </a:rPr>
              <a:t>s to </a:t>
            </a:r>
            <a:r>
              <a:rPr lang="en-GB" sz="2000" b="1" dirty="0">
                <a:solidFill>
                  <a:srgbClr val="595959"/>
                </a:solidFill>
                <a:latin typeface="Calibri"/>
                <a:ea typeface="+mn-lt"/>
                <a:cs typeface="+mn-lt"/>
              </a:rPr>
              <a:t>unlock green finance</a:t>
            </a:r>
          </a:p>
        </p:txBody>
      </p:sp>
      <p:pic>
        <p:nvPicPr>
          <p:cNvPr id="14" name="Picture 18" descr="Icon&#10;&#10;Description automatically generated">
            <a:extLst>
              <a:ext uri="{FF2B5EF4-FFF2-40B4-BE49-F238E27FC236}">
                <a16:creationId xmlns:a16="http://schemas.microsoft.com/office/drawing/2014/main" id="{EDBB046E-B4C7-83C3-398F-A87F81A23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874" y="2824326"/>
            <a:ext cx="626705" cy="626705"/>
          </a:xfrm>
          <a:prstGeom prst="rect">
            <a:avLst/>
          </a:prstGeom>
        </p:spPr>
      </p:pic>
      <p:pic>
        <p:nvPicPr>
          <p:cNvPr id="15" name="Picture 19" descr="Icon&#10;&#10;Description automatically generated">
            <a:extLst>
              <a:ext uri="{FF2B5EF4-FFF2-40B4-BE49-F238E27FC236}">
                <a16:creationId xmlns:a16="http://schemas.microsoft.com/office/drawing/2014/main" id="{7BF7C33C-4A5C-C7E5-DCE6-5CD97A37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875" y="1238677"/>
            <a:ext cx="626705" cy="617180"/>
          </a:xfrm>
          <a:prstGeom prst="rect">
            <a:avLst/>
          </a:prstGeom>
        </p:spPr>
      </p:pic>
      <p:pic>
        <p:nvPicPr>
          <p:cNvPr id="16" name="Picture 20" descr="Icon&#10;&#10;Description automatically generated">
            <a:extLst>
              <a:ext uri="{FF2B5EF4-FFF2-40B4-BE49-F238E27FC236}">
                <a16:creationId xmlns:a16="http://schemas.microsoft.com/office/drawing/2014/main" id="{3B2D468A-3F35-8025-8817-D9F845B8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36" y="4384964"/>
            <a:ext cx="617180" cy="617180"/>
          </a:xfrm>
          <a:prstGeom prst="rect">
            <a:avLst/>
          </a:prstGeom>
        </p:spPr>
      </p:pic>
      <p:pic>
        <p:nvPicPr>
          <p:cNvPr id="19" name="Picture 21" descr="Icon&#10;&#10;Description automatically generated">
            <a:extLst>
              <a:ext uri="{FF2B5EF4-FFF2-40B4-BE49-F238E27FC236}">
                <a16:creationId xmlns:a16="http://schemas.microsoft.com/office/drawing/2014/main" id="{344C0370-6747-0D60-777A-964606F8B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35" y="2838791"/>
            <a:ext cx="626705" cy="617180"/>
          </a:xfrm>
          <a:prstGeom prst="rect">
            <a:avLst/>
          </a:prstGeom>
        </p:spPr>
      </p:pic>
      <p:pic>
        <p:nvPicPr>
          <p:cNvPr id="20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821948D0-E7FA-66C0-8F53-0AC58D252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74" y="1238677"/>
            <a:ext cx="626705" cy="617180"/>
          </a:xfrm>
          <a:prstGeom prst="rect">
            <a:avLst/>
          </a:prstGeom>
        </p:spPr>
      </p:pic>
      <p:pic>
        <p:nvPicPr>
          <p:cNvPr id="21" name="Picture 23" descr="Icon&#10;&#10;Description automatically generated">
            <a:extLst>
              <a:ext uri="{FF2B5EF4-FFF2-40B4-BE49-F238E27FC236}">
                <a16:creationId xmlns:a16="http://schemas.microsoft.com/office/drawing/2014/main" id="{FFEF8FB8-131C-4BAC-9A7D-52BC3A3F9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67" y="4424754"/>
            <a:ext cx="626705" cy="6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9FA1FE-C1D3-A33D-5D0A-086586E8C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alibri"/>
                <a:ea typeface="Calibri"/>
                <a:cs typeface="Calibri"/>
              </a:rPr>
              <a:t>Funding green growth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485E-3F12-42DF-704A-0B3614738A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Risk sharing grants:</a:t>
            </a:r>
            <a:endParaRPr lang="en-US" dirty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</a:rPr>
              <a:t>For the private sector to develop or use environmentally sustainable technology and approaches to expand their businesses </a:t>
            </a:r>
            <a:endParaRPr lang="en-US" dirty="0"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</a:rPr>
              <a:t>To encourage investors who are committed to mitigating the adverse impacts of climate change</a:t>
            </a:r>
            <a:endParaRPr lang="en-US" dirty="0">
              <a:ea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3389F-F960-4B0C-B26B-235E40027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Sustainable</a:t>
            </a:r>
            <a:r>
              <a:rPr lang="en-GB" dirty="0">
                <a:latin typeface="Calibri"/>
                <a:ea typeface="Calibri"/>
                <a:cs typeface="Calibri"/>
              </a:rPr>
              <a:t> finance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330135-AA16-478B-631C-C9F27E7FBC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Calibri"/>
                <a:ea typeface="Calibri"/>
                <a:cs typeface="Calibri"/>
              </a:rPr>
              <a:t>We are working with the banking sector on developing a sustainable finance roadmap under the leadership of the Ministry of Finance and the Bank of Sierra Leone</a:t>
            </a:r>
            <a:endParaRPr lang="en-GB" sz="100" dirty="0">
              <a:latin typeface="Calibri"/>
              <a:ea typeface="Calibri"/>
              <a:cs typeface="Calibri"/>
            </a:endParaRPr>
          </a:p>
          <a:p>
            <a:r>
              <a:rPr lang="en-GB" sz="2800" dirty="0">
                <a:solidFill>
                  <a:srgbClr val="13B231"/>
                </a:solidFill>
                <a:latin typeface="Calibri"/>
                <a:ea typeface="Calibri"/>
                <a:cs typeface="Calibri"/>
              </a:rPr>
              <a:t>Local currency bond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/>
                <a:ea typeface="Calibri"/>
                <a:cs typeface="Calibri"/>
              </a:rPr>
              <a:t>The first local currency corporate bond approved by the Bank of Sierra Leone</a:t>
            </a:r>
            <a:endParaRPr lang="en-GB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FD1381-EC73-B87D-1886-8497B005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libri"/>
                <a:cs typeface="Calibri"/>
              </a:rPr>
              <a:t>Select innovations: tools and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1D0E0-C7BF-DEC2-5A35-C4F4168A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C63D-454F-4CF5-9AE3-1DED217FBA8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5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969633-180E-FC9F-5811-1D8FF92E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libri"/>
                <a:cs typeface="Calibri"/>
              </a:rPr>
              <a:t>Invest Salone’s offer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F46A28-FB0D-BA78-7EA1-6252866A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C63D-454F-4CF5-9AE3-1DED217FBA8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19EC84-D4A0-74A0-365E-0E4EB0987A9A}"/>
              </a:ext>
            </a:extLst>
          </p:cNvPr>
          <p:cNvSpPr/>
          <p:nvPr/>
        </p:nvSpPr>
        <p:spPr>
          <a:xfrm>
            <a:off x="2151216" y="1265481"/>
            <a:ext cx="8237426" cy="699795"/>
          </a:xfrm>
          <a:prstGeom prst="roundRect">
            <a:avLst/>
          </a:prstGeom>
          <a:solidFill>
            <a:srgbClr val="DBF0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Arial"/>
              </a:rPr>
              <a:t>    </a:t>
            </a: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Arial"/>
              </a:rPr>
              <a:t>Establish linkages between investors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Arial"/>
              </a:rPr>
              <a:t>and investable businesses in Sierra Leone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9F4A0D-22C2-F935-80CE-83F8B94F7DF5}"/>
              </a:ext>
            </a:extLst>
          </p:cNvPr>
          <p:cNvSpPr/>
          <p:nvPr/>
        </p:nvSpPr>
        <p:spPr>
          <a:xfrm>
            <a:off x="2160546" y="2089685"/>
            <a:ext cx="8237426" cy="699795"/>
          </a:xfrm>
          <a:prstGeom prst="roundRect">
            <a:avLst/>
          </a:prstGeom>
          <a:solidFill>
            <a:srgbClr val="DBF0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Arial"/>
              </a:rPr>
              <a:t>    Co-fund a trip to Sierra Leone and arrange meetings with potential investees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379C06-4605-ACC5-CC90-3F0F815DC163}"/>
              </a:ext>
            </a:extLst>
          </p:cNvPr>
          <p:cNvSpPr/>
          <p:nvPr/>
        </p:nvSpPr>
        <p:spPr>
          <a:xfrm>
            <a:off x="2141885" y="2913889"/>
            <a:ext cx="8237426" cy="699795"/>
          </a:xfrm>
          <a:prstGeom prst="roundRect">
            <a:avLst/>
          </a:prstGeom>
          <a:solidFill>
            <a:srgbClr val="DBF0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Arial"/>
              </a:rPr>
              <a:t>    Provide bespoke assistance in navigating investment climate in Sierra Leone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F11B52-B5D3-A037-4A11-2B2609F29396}"/>
              </a:ext>
            </a:extLst>
          </p:cNvPr>
          <p:cNvSpPr/>
          <p:nvPr/>
        </p:nvSpPr>
        <p:spPr>
          <a:xfrm>
            <a:off x="2179207" y="3738092"/>
            <a:ext cx="8237426" cy="699795"/>
          </a:xfrm>
          <a:prstGeom prst="roundRect">
            <a:avLst/>
          </a:prstGeom>
          <a:solidFill>
            <a:srgbClr val="DBF0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Arial"/>
              </a:rPr>
              <a:t>    Fund Technical Assistance for potential investees to make them investment-ready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2574FC-84E3-A1A6-CB1A-2FCD19CEF131}"/>
              </a:ext>
            </a:extLst>
          </p:cNvPr>
          <p:cNvSpPr/>
          <p:nvPr/>
        </p:nvSpPr>
        <p:spPr>
          <a:xfrm>
            <a:off x="2188538" y="4562296"/>
            <a:ext cx="8237426" cy="699795"/>
          </a:xfrm>
          <a:prstGeom prst="roundRect">
            <a:avLst/>
          </a:prstGeom>
          <a:solidFill>
            <a:srgbClr val="DBF0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Arial"/>
              </a:rPr>
              <a:t>    Award small grants to investors to buy-down investment risk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596D538-488F-7F00-FB54-CFAEC016DD39}"/>
              </a:ext>
            </a:extLst>
          </p:cNvPr>
          <p:cNvSpPr/>
          <p:nvPr/>
        </p:nvSpPr>
        <p:spPr>
          <a:xfrm>
            <a:off x="2169877" y="5386500"/>
            <a:ext cx="8237426" cy="699795"/>
          </a:xfrm>
          <a:prstGeom prst="roundRect">
            <a:avLst/>
          </a:prstGeom>
          <a:solidFill>
            <a:srgbClr val="DBF0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Arial"/>
              </a:rPr>
              <a:t>    Facilitate/support FDI investment in Sierra Leone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2" name="Picture 1110" descr="Icon&#10;&#10;Description automatically generated">
            <a:extLst>
              <a:ext uri="{FF2B5EF4-FFF2-40B4-BE49-F238E27FC236}">
                <a16:creationId xmlns:a16="http://schemas.microsoft.com/office/drawing/2014/main" id="{B17DAED1-081F-C361-FC5E-189D9BA8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36" y="1310384"/>
            <a:ext cx="635065" cy="641091"/>
          </a:xfrm>
          <a:prstGeom prst="rect">
            <a:avLst/>
          </a:prstGeom>
        </p:spPr>
      </p:pic>
      <p:pic>
        <p:nvPicPr>
          <p:cNvPr id="23" name="Picture 1111" descr="Icon&#10;&#10;Description automatically generated">
            <a:extLst>
              <a:ext uri="{FF2B5EF4-FFF2-40B4-BE49-F238E27FC236}">
                <a16:creationId xmlns:a16="http://schemas.microsoft.com/office/drawing/2014/main" id="{F9B924C6-DE17-5746-CF7D-60D81B6D5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24" y="4513894"/>
            <a:ext cx="635065" cy="635065"/>
          </a:xfrm>
          <a:prstGeom prst="rect">
            <a:avLst/>
          </a:prstGeom>
        </p:spPr>
      </p:pic>
      <p:pic>
        <p:nvPicPr>
          <p:cNvPr id="24" name="Picture 1112" descr="Shape, circle&#10;&#10;Description automatically generated">
            <a:extLst>
              <a:ext uri="{FF2B5EF4-FFF2-40B4-BE49-F238E27FC236}">
                <a16:creationId xmlns:a16="http://schemas.microsoft.com/office/drawing/2014/main" id="{0CF48257-6AD2-9FCD-1C42-81FF328D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924" y="2111262"/>
            <a:ext cx="635065" cy="641091"/>
          </a:xfrm>
          <a:prstGeom prst="rect">
            <a:avLst/>
          </a:prstGeom>
        </p:spPr>
      </p:pic>
      <p:pic>
        <p:nvPicPr>
          <p:cNvPr id="25" name="Picture 1113" descr="Icon&#10;&#10;Description automatically generated">
            <a:extLst>
              <a:ext uri="{FF2B5EF4-FFF2-40B4-BE49-F238E27FC236}">
                <a16:creationId xmlns:a16="http://schemas.microsoft.com/office/drawing/2014/main" id="{86537D57-E350-AD42-80F9-16EE523B1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036" y="2912139"/>
            <a:ext cx="635065" cy="641091"/>
          </a:xfrm>
          <a:prstGeom prst="rect">
            <a:avLst/>
          </a:prstGeom>
        </p:spPr>
      </p:pic>
      <p:pic>
        <p:nvPicPr>
          <p:cNvPr id="26" name="Picture 1114" descr="Icon&#10;&#10;Description automatically generated">
            <a:extLst>
              <a:ext uri="{FF2B5EF4-FFF2-40B4-BE49-F238E27FC236}">
                <a16:creationId xmlns:a16="http://schemas.microsoft.com/office/drawing/2014/main" id="{5FE028A6-60B7-622D-058F-46821187A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036" y="3713017"/>
            <a:ext cx="635065" cy="641091"/>
          </a:xfrm>
          <a:prstGeom prst="rect">
            <a:avLst/>
          </a:prstGeom>
        </p:spPr>
      </p:pic>
      <p:pic>
        <p:nvPicPr>
          <p:cNvPr id="27" name="Picture 1115">
            <a:extLst>
              <a:ext uri="{FF2B5EF4-FFF2-40B4-BE49-F238E27FC236}">
                <a16:creationId xmlns:a16="http://schemas.microsoft.com/office/drawing/2014/main" id="{B3C6E85A-B50E-AC40-1390-169FAA099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6036" y="5314772"/>
            <a:ext cx="635065" cy="6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7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boat, outdoor, water, sky&#10;&#10;Description automatically generated">
            <a:extLst>
              <a:ext uri="{FF2B5EF4-FFF2-40B4-BE49-F238E27FC236}">
                <a16:creationId xmlns:a16="http://schemas.microsoft.com/office/drawing/2014/main" id="{67D264F8-E08C-1703-DBAE-06E4258B48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3" r="16503"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759B01-ED6F-0FCC-1E0F-D6CBEC66C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79100"/>
            <a:ext cx="6112925" cy="483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latin typeface="Calibri"/>
                <a:ea typeface="Calibri"/>
                <a:cs typeface="Calibri"/>
              </a:rPr>
              <a:t>Visit: </a:t>
            </a:r>
            <a:r>
              <a:rPr lang="en-GB" dirty="0"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investsalone.com/ANDEconference2023/</a:t>
            </a:r>
            <a:endParaRPr lang="en-GB" dirty="0">
              <a:latin typeface="Calibri"/>
              <a:ea typeface="Calibri"/>
              <a:cs typeface="Calibri"/>
            </a:endParaRPr>
          </a:p>
          <a:p>
            <a:r>
              <a:rPr lang="en-GB" b="1" dirty="0">
                <a:latin typeface="Calibri"/>
                <a:ea typeface="Calibri"/>
                <a:cs typeface="Calibri"/>
              </a:rPr>
              <a:t>Email: </a:t>
            </a:r>
            <a:r>
              <a:rPr lang="en-GB" dirty="0"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pooja.melwani@investsalone.com</a:t>
            </a:r>
            <a:endParaRPr lang="en-GB" dirty="0">
              <a:latin typeface="Calibri"/>
              <a:ea typeface="Calibri"/>
              <a:cs typeface="Calibri"/>
            </a:endParaRPr>
          </a:p>
          <a:p>
            <a:r>
              <a:rPr lang="en-GB" b="1" dirty="0">
                <a:latin typeface="Calibri"/>
                <a:ea typeface="Calibri"/>
                <a:cs typeface="Calibri"/>
              </a:rPr>
              <a:t>Telephone: </a:t>
            </a:r>
            <a:r>
              <a:rPr lang="en-GB" dirty="0">
                <a:latin typeface="Calibri"/>
                <a:ea typeface="Calibri"/>
                <a:cs typeface="Calibri"/>
              </a:rPr>
              <a:t>+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232 99 880577</a:t>
            </a:r>
            <a:r>
              <a:rPr lang="en-GB" dirty="0"/>
              <a:t> </a:t>
            </a:r>
            <a:endParaRPr lang="en-GB" dirty="0">
              <a:ea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C598D8-9FF1-EFBC-53F6-FDE0850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For collaboration and partnership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CEBCA-8A14-2CF0-AECB-B17BFBF8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C63D-454F-4CF5-9AE3-1DED217FBA8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A792CD-1C70-C3ED-7605-0BFA02DA0563}"/>
              </a:ext>
            </a:extLst>
          </p:cNvPr>
          <p:cNvSpPr txBox="1">
            <a:spLocks/>
          </p:cNvSpPr>
          <p:nvPr/>
        </p:nvSpPr>
        <p:spPr>
          <a:xfrm>
            <a:off x="838200" y="4962522"/>
            <a:ext cx="2435942" cy="516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3C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2800" b="1" dirty="0">
                <a:solidFill>
                  <a:srgbClr val="0073C6"/>
                </a:solidFill>
              </a:rPr>
              <a:t>@InvestSalone</a:t>
            </a:r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E6B981D5-2D6A-0EED-17DD-374170E20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75" t="7326" r="20003" b="6655"/>
          <a:stretch/>
        </p:blipFill>
        <p:spPr>
          <a:xfrm>
            <a:off x="897962" y="4254262"/>
            <a:ext cx="708792" cy="61706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B172DBFF-3D3D-627D-D825-60D49B0EF2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41" y="4254262"/>
            <a:ext cx="617061" cy="6170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63BFE75-83CA-79A5-AE5A-8DE36EC1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88" y="4254262"/>
            <a:ext cx="617061" cy="6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3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3791_ISL PPT_Template_v1" id="{9454C4EE-824E-4F23-93E5-568D2B170F6E}" vid="{C0E1D9DD-CD26-4ED0-95F2-8D67230371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7643821DC1CA44BC4AFDD7B241DDDE" ma:contentTypeVersion="25" ma:contentTypeDescription="Create a new document." ma:contentTypeScope="" ma:versionID="97cc244bccd0cc2e9d0cafb93573a191">
  <xsd:schema xmlns:xsd="http://www.w3.org/2001/XMLSchema" xmlns:xs="http://www.w3.org/2001/XMLSchema" xmlns:p="http://schemas.microsoft.com/office/2006/metadata/properties" xmlns:ns3="065254da-9b24-4ea1-a0df-131d889933da" xmlns:ns4="e926f1f4-6ad7-4ac4-ad92-144ec86d067b" targetNamespace="http://schemas.microsoft.com/office/2006/metadata/properties" ma:root="true" ma:fieldsID="50facb886061c657a3858b53ad54e3b9" ns3:_="" ns4:_="">
    <xsd:import namespace="065254da-9b24-4ea1-a0df-131d889933da"/>
    <xsd:import namespace="e926f1f4-6ad7-4ac4-ad92-144ec86d067b"/>
    <xsd:element name="properties">
      <xsd:complexType>
        <xsd:sequence>
          <xsd:element name="documentManagement">
            <xsd:complexType>
              <xsd:all>
                <xsd:element ref="ns3:Description" minOccurs="0"/>
                <xsd:element ref="ns3:Sector" minOccurs="0"/>
                <xsd:element ref="ns3:LeadPillar" minOccurs="0"/>
                <xsd:element ref="ns3:OtherSector" minOccurs="0"/>
                <xsd:element ref="ns3:Documenttype" minOccurs="0"/>
                <xsd:element ref="ns3:Crosscutting_x0028_optional_x0029_" minOccurs="0"/>
                <xsd:element ref="ns3:Interventiontitle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254da-9b24-4ea1-a0df-131d889933da" elementFormDefault="qualified">
    <xsd:import namespace="http://schemas.microsoft.com/office/2006/documentManagement/types"/>
    <xsd:import namespace="http://schemas.microsoft.com/office/infopath/2007/PartnerControls"/>
    <xsd:element name="Description" ma:index="3" nillable="true" ma:displayName="Comments/Description" ma:format="Dropdown" ma:internalName="Description">
      <xsd:simpleType>
        <xsd:restriction base="dms:Note">
          <xsd:maxLength value="255"/>
        </xsd:restriction>
      </xsd:simpleType>
    </xsd:element>
    <xsd:element name="Sector" ma:index="4" nillable="true" ma:displayName="Lead Sector" ma:format="RadioButtons" ma:indexed="true" ma:internalName="Sector">
      <xsd:simpleType>
        <xsd:restriction base="dms:Choice">
          <xsd:enumeration value="Agriculture"/>
          <xsd:enumeration value="Fisheries"/>
          <xsd:enumeration value="Manufacturing"/>
          <xsd:enumeration value="Tourism"/>
          <xsd:enumeration value="Across all sectors (equally)"/>
        </xsd:restriction>
      </xsd:simpleType>
    </xsd:element>
    <xsd:element name="LeadPillar" ma:index="5" nillable="true" ma:displayName="Lead Pillar" ma:format="Dropdown" ma:indexed="true" ma:internalName="LeadPillar">
      <xsd:simpleType>
        <xsd:restriction base="dms:Choice">
          <xsd:enumeration value="1- Market Development"/>
          <xsd:enumeration value="2 - Export and Investment Promotion"/>
          <xsd:enumeration value="3 - Investment Climate Reform"/>
          <xsd:enumeration value="Crosscutting"/>
        </xsd:restriction>
      </xsd:simpleType>
    </xsd:element>
    <xsd:element name="OtherSector" ma:index="6" nillable="true" ma:displayName="Other Sector" ma:format="Dropdown" ma:internalName="OtherSecto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iculture"/>
                    <xsd:enumeration value="Fisheries"/>
                    <xsd:enumeration value="Manufacturing"/>
                    <xsd:enumeration value="Tourism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7" nillable="true" ma:displayName="Document type" ma:format="Dropdown" ma:indexed="true" ma:internalName="Documenttype">
      <xsd:simpleType>
        <xsd:restriction base="dms:Choice">
          <xsd:enumeration value="Supporting Research"/>
          <xsd:enumeration value="Scanning"/>
          <xsd:enumeration value="Scoping"/>
          <xsd:enumeration value="Design"/>
          <xsd:enumeration value="Implementation"/>
        </xsd:restriction>
      </xsd:simpleType>
    </xsd:element>
    <xsd:element name="Crosscutting_x0028_optional_x0029_" ma:index="8" nillable="true" ma:displayName="Crosscutting (optional)" ma:format="Dropdown" ma:indexed="true" ma:internalName="Crosscutting_x0028_optional_x0029_">
      <xsd:simpleType>
        <xsd:restriction base="dms:Choice">
          <xsd:enumeration value="GESI"/>
          <xsd:enumeration value="COVID19"/>
          <xsd:enumeration value="Grant Facility"/>
        </xsd:restriction>
      </xsd:simpleType>
    </xsd:element>
    <xsd:element name="Interventiontitle" ma:index="9" nillable="true" ma:displayName="Intervention title" ma:format="Dropdown" ma:indexed="true" ma:internalName="Interventiontitle">
      <xsd:simpleType>
        <xsd:restriction base="dms:Text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cc73a75d-93d5-4f43-b012-b78dd8ef09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6f1f4-6ad7-4ac4-ad92-144ec86d06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408e1178-5ba4-4edb-b6a1-73e3eff35197}" ma:internalName="TaxCatchAll" ma:showField="CatchAllData" ma:web="e926f1f4-6ad7-4ac4-ad92-144ec86d06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Document title"/>
        <xsd:element ref="dc:subject" minOccurs="0" maxOccurs="1" ma:index="2" ma:displayName="OneDrive 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26f1f4-6ad7-4ac4-ad92-144ec86d067b">
      <UserInfo>
        <DisplayName>David Bathalomew</DisplayName>
        <AccountId>66</AccountId>
        <AccountType/>
      </UserInfo>
      <UserInfo>
        <DisplayName>Binta Akibo-Betts</DisplayName>
        <AccountId>61</AccountId>
        <AccountType/>
      </UserInfo>
      <UserInfo>
        <DisplayName>Jeanette Eno</DisplayName>
        <AccountId>62</AccountId>
        <AccountType/>
      </UserInfo>
    </SharedWithUsers>
    <TaxCatchAll xmlns="e926f1f4-6ad7-4ac4-ad92-144ec86d067b" xsi:nil="true"/>
    <lcf76f155ced4ddcb4097134ff3c332f xmlns="065254da-9b24-4ea1-a0df-131d889933da">
      <Terms xmlns="http://schemas.microsoft.com/office/infopath/2007/PartnerControls"/>
    </lcf76f155ced4ddcb4097134ff3c332f>
    <Description xmlns="065254da-9b24-4ea1-a0df-131d889933da" xsi:nil="true"/>
    <Sector xmlns="065254da-9b24-4ea1-a0df-131d889933da" xsi:nil="true"/>
    <Crosscutting_x0028_optional_x0029_ xmlns="065254da-9b24-4ea1-a0df-131d889933da" xsi:nil="true"/>
    <Interventiontitle xmlns="065254da-9b24-4ea1-a0df-131d889933da" xsi:nil="true"/>
    <OtherSector xmlns="065254da-9b24-4ea1-a0df-131d889933da" xsi:nil="true"/>
    <LeadPillar xmlns="065254da-9b24-4ea1-a0df-131d889933da" xsi:nil="true"/>
    <Documenttype xmlns="065254da-9b24-4ea1-a0df-131d889933da" xsi:nil="true"/>
  </documentManagement>
</p:properties>
</file>

<file path=customXml/itemProps1.xml><?xml version="1.0" encoding="utf-8"?>
<ds:datastoreItem xmlns:ds="http://schemas.openxmlformats.org/officeDocument/2006/customXml" ds:itemID="{3FE6BEFC-6726-4B9B-8368-A8248759A9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46D82-9BB6-42C4-A40C-B85CE6FBEF9F}">
  <ds:schemaRefs>
    <ds:schemaRef ds:uri="065254da-9b24-4ea1-a0df-131d889933da"/>
    <ds:schemaRef ds:uri="e926f1f4-6ad7-4ac4-ad92-144ec86d06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C18C1A-1DCA-4F56-B52F-BD878DB85514}">
  <ds:schemaRefs>
    <ds:schemaRef ds:uri="http://purl.org/dc/terms/"/>
    <ds:schemaRef ds:uri="http://www.w3.org/XML/1998/namespace"/>
    <ds:schemaRef ds:uri="http://schemas.microsoft.com/office/2006/metadata/properties"/>
    <ds:schemaRef ds:uri="e926f1f4-6ad7-4ac4-ad92-144ec86d067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65254da-9b24-4ea1-a0df-131d889933d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ISL PPT_Template_v2</Template>
  <TotalTime>604</TotalTime>
  <Words>376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Facilitating a favourable investment climate – lessons from Sierra Leone</vt:lpstr>
      <vt:lpstr>Building on 20 years of improving stability</vt:lpstr>
      <vt:lpstr>How Invest Salone works</vt:lpstr>
      <vt:lpstr>Impact to date</vt:lpstr>
      <vt:lpstr>Select innovations: tools and impact</vt:lpstr>
      <vt:lpstr>Invest Salone’s offer </vt:lpstr>
      <vt:lpstr>For collaboration and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Dieu-Donne Gameli</dc:creator>
  <cp:lastModifiedBy>Scriptoria</cp:lastModifiedBy>
  <cp:revision>6</cp:revision>
  <dcterms:created xsi:type="dcterms:W3CDTF">2020-06-23T15:27:48Z</dcterms:created>
  <dcterms:modified xsi:type="dcterms:W3CDTF">2023-09-18T09:52:30Z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0x010100B17643821DC1CA44BC4AFDD7B241DDDE</vt:lpwstr>
  </property>
  <property fmtid="{D5CDD505-2E9C-101B-9397-08002B2CF9AE}" pid="3" name="_dlc_DocIdItemGuid">
    <vt:lpwstr>1799bfa6-c757-45b7-8da4-7352eb42b557</vt:lpwstr>
  </property>
  <property fmtid="{D5CDD505-2E9C-101B-9397-08002B2CF9AE}" pid="4" name="MediaServiceImageTags">
    <vt:lpwstr/>
  </property>
</Properties>
</file>